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3" r:id="rId1"/>
  </p:sldMasterIdLst>
  <p:notesMasterIdLst>
    <p:notesMasterId r:id="rId22"/>
  </p:notesMasterIdLst>
  <p:handoutMasterIdLst>
    <p:handoutMasterId r:id="rId23"/>
  </p:handoutMasterIdLst>
  <p:sldIdLst>
    <p:sldId id="289" r:id="rId2"/>
    <p:sldId id="333" r:id="rId3"/>
    <p:sldId id="308" r:id="rId4"/>
    <p:sldId id="331" r:id="rId5"/>
    <p:sldId id="326" r:id="rId6"/>
    <p:sldId id="305" r:id="rId7"/>
    <p:sldId id="334" r:id="rId8"/>
    <p:sldId id="318" r:id="rId9"/>
    <p:sldId id="315" r:id="rId10"/>
    <p:sldId id="316" r:id="rId11"/>
    <p:sldId id="323" r:id="rId12"/>
    <p:sldId id="317" r:id="rId13"/>
    <p:sldId id="319" r:id="rId14"/>
    <p:sldId id="322" r:id="rId15"/>
    <p:sldId id="313" r:id="rId16"/>
    <p:sldId id="324" r:id="rId17"/>
    <p:sldId id="327" r:id="rId18"/>
    <p:sldId id="328" r:id="rId19"/>
    <p:sldId id="329" r:id="rId20"/>
    <p:sldId id="330" r:id="rId21"/>
  </p:sldIdLst>
  <p:sldSz cx="12192000" cy="6858000"/>
  <p:notesSz cx="7010400" cy="9236075"/>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mates, Johanna" initials="SJ" lastIdx="19" clrIdx="0">
    <p:extLst>
      <p:ext uri="{19B8F6BF-5375-455C-9EA6-DF929625EA0E}">
        <p15:presenceInfo xmlns:p15="http://schemas.microsoft.com/office/powerpoint/2012/main" userId="S-1-5-21-1301374705-1862948294-645664553-350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4641" autoAdjust="0"/>
  </p:normalViewPr>
  <p:slideViewPr>
    <p:cSldViewPr snapToGrid="0" showGuides="1">
      <p:cViewPr varScale="1">
        <p:scale>
          <a:sx n="64" d="100"/>
          <a:sy n="64" d="100"/>
        </p:scale>
        <p:origin x="696" y="78"/>
      </p:cViewPr>
      <p:guideLst>
        <p:guide orient="horz" pos="2184"/>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C2051E1A-D209-4E08-BDAB-CD583E3FD0CF}" type="datetimeFigureOut">
              <a:rPr lang="en-US" smtClean="0"/>
              <a:t>10/15/2020</a:t>
            </a:fld>
            <a:endParaRPr lang="en-US"/>
          </a:p>
        </p:txBody>
      </p:sp>
      <p:sp>
        <p:nvSpPr>
          <p:cNvPr id="4" name="Footer Placeholder 3"/>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CF524D27-C3CA-40CD-AB4A-8B65D523E66E}" type="slidenum">
              <a:rPr lang="en-US" smtClean="0"/>
              <a:t>‹#›</a:t>
            </a:fld>
            <a:endParaRPr lang="en-US"/>
          </a:p>
        </p:txBody>
      </p:sp>
    </p:spTree>
    <p:extLst>
      <p:ext uri="{BB962C8B-B14F-4D97-AF65-F5344CB8AC3E}">
        <p14:creationId xmlns:p14="http://schemas.microsoft.com/office/powerpoint/2010/main" val="1052875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C87FB417-3FC5-40BF-8CD8-DB5BFB16E117}" type="datetimeFigureOut">
              <a:rPr lang="en-US" smtClean="0"/>
              <a:t>10/15/2020</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2855156D-674B-4D04-99EB-202A06585161}" type="slidenum">
              <a:rPr lang="en-US" smtClean="0"/>
              <a:t>‹#›</a:t>
            </a:fld>
            <a:endParaRPr lang="en-US"/>
          </a:p>
        </p:txBody>
      </p:sp>
    </p:spTree>
    <p:extLst>
      <p:ext uri="{BB962C8B-B14F-4D97-AF65-F5344CB8AC3E}">
        <p14:creationId xmlns:p14="http://schemas.microsoft.com/office/powerpoint/2010/main" val="347570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CC2A4A-D108-4FCC-8036-A9CBA8485116}" type="slidenum">
              <a:rPr lang="en-US" smtClean="0"/>
              <a:t>1</a:t>
            </a:fld>
            <a:endParaRPr lang="en-US"/>
          </a:p>
        </p:txBody>
      </p:sp>
    </p:spTree>
    <p:extLst>
      <p:ext uri="{BB962C8B-B14F-4D97-AF65-F5344CB8AC3E}">
        <p14:creationId xmlns:p14="http://schemas.microsoft.com/office/powerpoint/2010/main" val="2077885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94779E-AB8E-4DA8-B833-B22CB19171AE}" type="datetime1">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293385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67D337-B171-448B-80B2-C22CFE8A99C7}" type="datetime1">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190948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02313-10FD-4F02-8A69-098828B7AA62}" type="datetime1">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322719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2271CD-E0DA-4780-B6DF-1558B34773CB}" type="datetime1">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399717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F8269-8DE4-416E-BAB9-733DA53B7BC5}" type="datetime1">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1602509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2D1E62-57FE-49CD-92B1-A0CCBA948772}" type="datetime1">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179829056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3AF026-FBCA-4DC6-905C-3E3F3B4EB285}" type="datetime1">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41016173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4D4583-530C-4913-A33F-E25FCA006949}" type="datetime1">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31983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1ECCD-ACF1-4106-A380-1AE801AFA333}" type="datetime1">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100237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8CDB0E-D6B2-4178-937B-588EA7288EDF}" type="datetime1">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423492642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92EFC2-36BF-44E6-AAE4-0D1C730F8DA9}" type="datetime1">
              <a:rPr lang="en-US" smtClean="0"/>
              <a:t>10/15/2020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BD7679-F30C-4EBC-84AF-878EB0F05800}" type="slidenum">
              <a:rPr lang="en-US" smtClean="0"/>
              <a:t>‹#›</a:t>
            </a:fld>
            <a:endParaRPr lang="en-US"/>
          </a:p>
        </p:txBody>
      </p:sp>
    </p:spTree>
    <p:extLst>
      <p:ext uri="{BB962C8B-B14F-4D97-AF65-F5344CB8AC3E}">
        <p14:creationId xmlns:p14="http://schemas.microsoft.com/office/powerpoint/2010/main" val="3534353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85BE7-9607-4092-921F-8756DC8B43F3}" type="datetime1">
              <a:rPr lang="en-US" smtClean="0"/>
              <a:t>10/15/2020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2B35A-F5DB-4138-BB04-9CB035D9319B}" type="slidenum">
              <a:rPr lang="en-US" smtClean="0"/>
              <a:pPr/>
              <a:t>‹#›</a:t>
            </a:fld>
            <a:endParaRPr lang="en-US"/>
          </a:p>
        </p:txBody>
      </p:sp>
    </p:spTree>
    <p:extLst>
      <p:ext uri="{BB962C8B-B14F-4D97-AF65-F5344CB8AC3E}">
        <p14:creationId xmlns:p14="http://schemas.microsoft.com/office/powerpoint/2010/main" val="2910988385"/>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hyperlink" Target="mailto:telehealth@miami.ed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hyperlink" Target="mailto:telehealth@miami.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0222"/>
            <a:ext cx="2665927" cy="6915541"/>
          </a:xfrm>
          <a:prstGeom prst="rect">
            <a:avLst/>
          </a:prstGeom>
          <a:solidFill>
            <a:schemeClr val="tx1">
              <a:lumMod val="95000"/>
              <a:lumOff val="5000"/>
            </a:schemeClr>
          </a:solidFill>
          <a:ln w="38100">
            <a:solidFill>
              <a:schemeClr val="bg1">
                <a:lumMod val="5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2665927" y="1"/>
            <a:ext cx="9526073" cy="6858000"/>
          </a:xfrm>
          <a:prstGeom prst="rect">
            <a:avLst/>
          </a:prstGeom>
          <a:gradFill flip="none" rotWithShape="1">
            <a:gsLst>
              <a:gs pos="11000">
                <a:schemeClr val="accent1">
                  <a:lumMod val="67000"/>
                </a:schemeClr>
              </a:gs>
              <a:gs pos="43000">
                <a:schemeClr val="accent1">
                  <a:lumMod val="97000"/>
                  <a:lumOff val="3000"/>
                </a:schemeClr>
              </a:gs>
              <a:gs pos="70000">
                <a:schemeClr val="accent1">
                  <a:lumMod val="60000"/>
                  <a:lumOff val="40000"/>
                </a:schemeClr>
              </a:gs>
            </a:gsLst>
            <a:lin ang="16200000" scaled="1"/>
            <a:tileRect/>
          </a:gradFill>
          <a:ln w="57150">
            <a:solidFill>
              <a:schemeClr val="accent5">
                <a:lumMod val="5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3101929" y="1312425"/>
            <a:ext cx="8654068" cy="2123658"/>
          </a:xfrm>
          <a:prstGeom prst="rect">
            <a:avLst/>
          </a:prstGeom>
          <a:noFill/>
          <a:ln>
            <a:noFill/>
          </a:ln>
        </p:spPr>
        <p:txBody>
          <a:bodyPr wrap="square" lIns="91440" tIns="45720" rIns="91440" bIns="45720">
            <a:spAutoFit/>
            <a:scene3d>
              <a:camera prst="obliqueTopLeft"/>
              <a:lightRig rig="threePt" dir="t"/>
            </a:scene3d>
          </a:bodyPr>
          <a:lstStyle/>
          <a:p>
            <a:pPr algn="ctr"/>
            <a:endParaRPr lang="en-US" sz="4400" b="1" dirty="0">
              <a:solidFill>
                <a:schemeClr val="accent1">
                  <a:lumMod val="50000"/>
                </a:schemeClr>
              </a:solidFill>
              <a:latin typeface="Helvetica" pitchFamily="34" charset="0"/>
              <a:cs typeface="Helvetica" pitchFamily="34" charset="0"/>
            </a:endParaRPr>
          </a:p>
          <a:p>
            <a:pPr algn="ctr"/>
            <a:endParaRPr lang="en-US" sz="4400" b="1" dirty="0">
              <a:solidFill>
                <a:schemeClr val="accent1">
                  <a:lumMod val="50000"/>
                </a:schemeClr>
              </a:solidFill>
              <a:latin typeface="Helvetica" pitchFamily="34" charset="0"/>
              <a:cs typeface="Helvetica" pitchFamily="34" charset="0"/>
            </a:endParaRPr>
          </a:p>
          <a:p>
            <a:pPr algn="ctr"/>
            <a:r>
              <a:rPr lang="en-US" sz="4400" b="1" dirty="0">
                <a:solidFill>
                  <a:schemeClr val="accent1">
                    <a:lumMod val="50000"/>
                  </a:schemeClr>
                </a:solidFill>
                <a:latin typeface="Helvetica" pitchFamily="34" charset="0"/>
                <a:cs typeface="Helvetica" pitchFamily="34" charset="0"/>
              </a:rPr>
              <a:t>Remote and Electronic Consent</a:t>
            </a:r>
            <a:endParaRPr lang="en-US" sz="4000" b="1" cap="none" spc="50" dirty="0">
              <a:ln w="0">
                <a:solidFill>
                  <a:schemeClr val="accent6">
                    <a:lumMod val="50000"/>
                  </a:schemeClr>
                </a:solidFill>
              </a:ln>
              <a:solidFill>
                <a:schemeClr val="accent1">
                  <a:lumMod val="50000"/>
                </a:schemeClr>
              </a:solidFill>
              <a:effectLst>
                <a:innerShdw blurRad="63500" dist="50800" dir="13500000">
                  <a:srgbClr val="000000">
                    <a:alpha val="50000"/>
                  </a:srgbClr>
                </a:innerShdw>
              </a:effectLst>
            </a:endParaRPr>
          </a:p>
        </p:txBody>
      </p:sp>
      <p:sp>
        <p:nvSpPr>
          <p:cNvPr id="8" name="Rectangle 3"/>
          <p:cNvSpPr txBox="1">
            <a:spLocks noChangeArrowheads="1"/>
          </p:cNvSpPr>
          <p:nvPr/>
        </p:nvSpPr>
        <p:spPr>
          <a:xfrm>
            <a:off x="5114441" y="4202565"/>
            <a:ext cx="6641556" cy="2017259"/>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b="1" dirty="0">
                <a:solidFill>
                  <a:schemeClr val="bg1"/>
                </a:solidFill>
                <a:latin typeface="Arial" panose="020B0604020202020204" pitchFamily="34" charset="0"/>
                <a:cs typeface="Arial" panose="020B0604020202020204" pitchFamily="34" charset="0"/>
              </a:rPr>
              <a:t>			</a:t>
            </a:r>
          </a:p>
          <a:p>
            <a:pPr algn="l"/>
            <a:endParaRPr lang="en-US" sz="2200" b="1" dirty="0">
              <a:solidFill>
                <a:schemeClr val="bg1"/>
              </a:solidFill>
              <a:latin typeface="Arial" panose="020B0604020202020204" pitchFamily="34" charset="0"/>
              <a:cs typeface="Arial" panose="020B0604020202020204" pitchFamily="34" charset="0"/>
            </a:endParaRPr>
          </a:p>
          <a:p>
            <a:pPr algn="l"/>
            <a:endParaRPr lang="en-US" sz="2200" b="1" dirty="0">
              <a:solidFill>
                <a:schemeClr val="bg1"/>
              </a:solidFill>
              <a:latin typeface="Arial" panose="020B0604020202020204" pitchFamily="34" charset="0"/>
              <a:cs typeface="Arial" panose="020B0604020202020204" pitchFamily="34" charset="0"/>
            </a:endParaRPr>
          </a:p>
          <a:p>
            <a:pPr algn="l"/>
            <a:endParaRPr lang="en-US" sz="2200" b="1" dirty="0">
              <a:solidFill>
                <a:schemeClr val="bg1"/>
              </a:solidFill>
              <a:latin typeface="Arial" panose="020B0604020202020204" pitchFamily="34" charset="0"/>
              <a:cs typeface="Arial" panose="020B0604020202020204" pitchFamily="34" charset="0"/>
            </a:endParaRPr>
          </a:p>
          <a:p>
            <a:pPr algn="l"/>
            <a:r>
              <a:rPr lang="en-US" sz="1600" b="1" dirty="0">
                <a:solidFill>
                  <a:schemeClr val="bg1"/>
                </a:solidFill>
                <a:latin typeface="Arial" panose="020B0604020202020204" pitchFamily="34" charset="0"/>
                <a:cs typeface="Arial" panose="020B0604020202020204" pitchFamily="34" charset="0"/>
              </a:rPr>
              <a:t>			Authors: Cindy Gates and Helen Miletic</a:t>
            </a:r>
          </a:p>
        </p:txBody>
      </p:sp>
      <p:cxnSp>
        <p:nvCxnSpPr>
          <p:cNvPr id="9" name="Straight Connector 8"/>
          <p:cNvCxnSpPr/>
          <p:nvPr/>
        </p:nvCxnSpPr>
        <p:spPr>
          <a:xfrm>
            <a:off x="2665927" y="1252170"/>
            <a:ext cx="8216338" cy="30128"/>
          </a:xfrm>
          <a:prstGeom prst="line">
            <a:avLst/>
          </a:prstGeom>
          <a:ln w="76200"/>
        </p:spPr>
        <p:style>
          <a:lnRef idx="1">
            <a:schemeClr val="dk1"/>
          </a:lnRef>
          <a:fillRef idx="0">
            <a:schemeClr val="dk1"/>
          </a:fillRef>
          <a:effectRef idx="0">
            <a:schemeClr val="dk1"/>
          </a:effectRef>
          <a:fontRef idx="minor">
            <a:schemeClr val="tx1"/>
          </a:fontRef>
        </p:style>
      </p:cxnSp>
      <p:sp>
        <p:nvSpPr>
          <p:cNvPr id="2" name="Slide Number Placeholder 1"/>
          <p:cNvSpPr>
            <a:spLocks noGrp="1"/>
          </p:cNvSpPr>
          <p:nvPr>
            <p:ph type="sldNum" sz="quarter" idx="12"/>
          </p:nvPr>
        </p:nvSpPr>
        <p:spPr/>
        <p:txBody>
          <a:bodyPr/>
          <a:lstStyle/>
          <a:p>
            <a:fld id="{BCBD7679-F30C-4EBC-84AF-878EB0F05800}" type="slidenum">
              <a:rPr lang="en-US" smtClean="0"/>
              <a:t>1</a:t>
            </a:fld>
            <a:endParaRPr lang="en-US" dirty="0"/>
          </a:p>
        </p:txBody>
      </p:sp>
    </p:spTree>
    <p:extLst>
      <p:ext uri="{BB962C8B-B14F-4D97-AF65-F5344CB8AC3E}">
        <p14:creationId xmlns:p14="http://schemas.microsoft.com/office/powerpoint/2010/main" val="569216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10</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Facilitate Remote Consent </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3" name="Rectangle 2">
            <a:extLst>
              <a:ext uri="{FF2B5EF4-FFF2-40B4-BE49-F238E27FC236}">
                <a16:creationId xmlns:a16="http://schemas.microsoft.com/office/drawing/2014/main" id="{E29B1543-50CC-455C-88D1-95F5F63C85EA}"/>
              </a:ext>
            </a:extLst>
          </p:cNvPr>
          <p:cNvSpPr/>
          <p:nvPr/>
        </p:nvSpPr>
        <p:spPr>
          <a:xfrm>
            <a:off x="574624" y="1247843"/>
            <a:ext cx="10779176" cy="4524315"/>
          </a:xfrm>
          <a:prstGeom prst="rect">
            <a:avLst/>
          </a:prstGeom>
          <a:solidFill>
            <a:schemeClr val="bg1">
              <a:lumMod val="95000"/>
            </a:schemeClr>
          </a:solidFill>
        </p:spPr>
        <p:txBody>
          <a:bodyPr wrap="square">
            <a:spAutoFit/>
          </a:bodyPr>
          <a:lstStyle/>
          <a:p>
            <a:endParaRPr lang="en-US" sz="2400" dirty="0"/>
          </a:p>
          <a:p>
            <a:br>
              <a:rPr lang="en-US" sz="2400" dirty="0"/>
            </a:br>
            <a:endParaRPr lang="en-US" sz="2400" dirty="0"/>
          </a:p>
          <a:p>
            <a:pPr lvl="1" indent="-457200"/>
            <a:endParaRPr lang="en-US" sz="2400" dirty="0"/>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Send a copy of the consent document to the participant/LAR via SECURE email</a:t>
            </a:r>
          </a:p>
          <a:p>
            <a:pPr marL="742950" lvl="1" indent="-285750">
              <a:buFont typeface="Arial" panose="020B0604020202020204" pitchFamily="34" charset="0"/>
              <a:buChar char="•"/>
            </a:pPr>
            <a:r>
              <a:rPr lang="en-US" sz="2400" dirty="0"/>
              <a:t>Arrange a conference call or ZOOM meeting:</a:t>
            </a:r>
          </a:p>
          <a:p>
            <a:pPr marL="1714500" lvl="3" indent="-342900">
              <a:buFont typeface="Wingdings" panose="05000000000000000000" pitchFamily="2" charset="2"/>
              <a:buChar char="Ø"/>
            </a:pPr>
            <a:r>
              <a:rPr lang="en-US" sz="2400" dirty="0"/>
              <a:t>Person obtaining consent</a:t>
            </a:r>
          </a:p>
          <a:p>
            <a:pPr marL="1714500" lvl="3" indent="-342900">
              <a:buFont typeface="Wingdings" panose="05000000000000000000" pitchFamily="2" charset="2"/>
              <a:buChar char="Ø"/>
            </a:pPr>
            <a:r>
              <a:rPr lang="en-US" sz="2400" dirty="0"/>
              <a:t>Participant</a:t>
            </a:r>
          </a:p>
          <a:p>
            <a:pPr marL="1714500" lvl="3" indent="-342900">
              <a:buFont typeface="Wingdings" panose="05000000000000000000" pitchFamily="2" charset="2"/>
              <a:buChar char="Ø"/>
            </a:pPr>
            <a:r>
              <a:rPr lang="en-US" sz="2400" b="1" dirty="0">
                <a:solidFill>
                  <a:srgbClr val="00B050"/>
                </a:solidFill>
              </a:rPr>
              <a:t>Impartial witness </a:t>
            </a:r>
            <a:r>
              <a:rPr lang="en-US" sz="2400" dirty="0"/>
              <a:t>(if you will be unable to obtain an electronic signature or a copy of a signed consent document)</a:t>
            </a:r>
          </a:p>
          <a:p>
            <a:pPr marL="1714500" lvl="3" indent="-342900">
              <a:buFont typeface="Wingdings" panose="05000000000000000000" pitchFamily="2" charset="2"/>
              <a:buChar char="Ø"/>
            </a:pPr>
            <a:r>
              <a:rPr lang="en-US" sz="2400" dirty="0"/>
              <a:t>Additional people requested by participant (e.g. relative, friend)</a:t>
            </a:r>
            <a:endParaRPr lang="en-US" sz="2400" dirty="0">
              <a:effectLst/>
            </a:endParaRPr>
          </a:p>
        </p:txBody>
      </p:sp>
      <p:sp>
        <p:nvSpPr>
          <p:cNvPr id="4" name="Rectangle: Rounded Corners 3">
            <a:extLst>
              <a:ext uri="{FF2B5EF4-FFF2-40B4-BE49-F238E27FC236}">
                <a16:creationId xmlns:a16="http://schemas.microsoft.com/office/drawing/2014/main" id="{FF23AB27-8761-4A8B-9C66-85E1CDA644B2}"/>
              </a:ext>
            </a:extLst>
          </p:cNvPr>
          <p:cNvSpPr/>
          <p:nvPr/>
        </p:nvSpPr>
        <p:spPr>
          <a:xfrm>
            <a:off x="838200" y="1639614"/>
            <a:ext cx="8018052" cy="121919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UM IT recommends HIPAA-compliant Zoom for Healthcare </a:t>
            </a:r>
          </a:p>
          <a:p>
            <a:pPr marL="742950" lvl="1" indent="-285750">
              <a:buFont typeface="Arial" panose="020B0604020202020204" pitchFamily="34" charset="0"/>
              <a:buChar char="•"/>
            </a:pPr>
            <a:r>
              <a:rPr lang="en-US" sz="2400" dirty="0">
                <a:solidFill>
                  <a:schemeClr val="tx1"/>
                </a:solidFill>
              </a:rPr>
              <a:t>Contact </a:t>
            </a:r>
            <a:r>
              <a:rPr lang="en-US" sz="2400" dirty="0" err="1">
                <a:solidFill>
                  <a:schemeClr val="tx1"/>
                </a:solidFill>
              </a:rPr>
              <a:t>TeleHealth</a:t>
            </a:r>
            <a:r>
              <a:rPr lang="en-US" sz="2400" dirty="0">
                <a:solidFill>
                  <a:schemeClr val="tx1"/>
                </a:solidFill>
              </a:rPr>
              <a:t> team at </a:t>
            </a:r>
            <a:r>
              <a:rPr lang="en-US" sz="2400" u="sng" dirty="0">
                <a:hlinkClick r:id="rId4"/>
              </a:rPr>
              <a:t>telehealth@miami.edu</a:t>
            </a:r>
            <a:endParaRPr lang="en-US" sz="2400" u="sng" dirty="0"/>
          </a:p>
          <a:p>
            <a:pPr marL="742950" lvl="1" indent="-285750">
              <a:buFont typeface="Arial" panose="020B0604020202020204" pitchFamily="34" charset="0"/>
              <a:buChar char="•"/>
            </a:pPr>
            <a:r>
              <a:rPr lang="en-US" sz="2400" dirty="0">
                <a:solidFill>
                  <a:schemeClr val="tx1"/>
                </a:solidFill>
              </a:rPr>
              <a:t>If participant cannot use ZOOM, use telephone</a:t>
            </a:r>
          </a:p>
        </p:txBody>
      </p:sp>
    </p:spTree>
    <p:custDataLst>
      <p:tags r:id="rId1"/>
    </p:custDataLst>
    <p:extLst>
      <p:ext uri="{BB962C8B-B14F-4D97-AF65-F5344CB8AC3E}">
        <p14:creationId xmlns:p14="http://schemas.microsoft.com/office/powerpoint/2010/main" val="1672598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11</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Prepare Consent Meeting</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0" y="1009168"/>
            <a:ext cx="11212643" cy="1569660"/>
          </a:xfrm>
          <a:prstGeom prst="rect">
            <a:avLst/>
          </a:prstGeom>
        </p:spPr>
        <p:txBody>
          <a:bodyPr wrap="square">
            <a:spAutoFit/>
          </a:bodyPr>
          <a:lstStyle/>
          <a:p>
            <a:pPr lvl="1"/>
            <a:endParaRPr lang="en-US" sz="2400" b="1" dirty="0"/>
          </a:p>
          <a:p>
            <a:pPr lvl="1"/>
            <a:r>
              <a:rPr lang="en-US" sz="2400" b="1" dirty="0"/>
              <a:t>Inform participant if an impartial witness will join the consent meeting</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endParaRPr lang="en-US" sz="2400" dirty="0"/>
          </a:p>
        </p:txBody>
      </p:sp>
      <p:sp>
        <p:nvSpPr>
          <p:cNvPr id="6" name="Rectangle: Rounded Corners 5">
            <a:extLst>
              <a:ext uri="{FF2B5EF4-FFF2-40B4-BE49-F238E27FC236}">
                <a16:creationId xmlns:a16="http://schemas.microsoft.com/office/drawing/2014/main" id="{97A35C61-0D1E-4147-9114-31FFCA17A630}"/>
              </a:ext>
            </a:extLst>
          </p:cNvPr>
          <p:cNvSpPr/>
          <p:nvPr/>
        </p:nvSpPr>
        <p:spPr>
          <a:xfrm>
            <a:off x="1357606" y="2003731"/>
            <a:ext cx="9255430" cy="384510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anose="05000000000000000000" pitchFamily="2" charset="2"/>
              <a:buChar char="v"/>
            </a:pPr>
            <a:r>
              <a:rPr lang="en-US" sz="2400" b="1" dirty="0">
                <a:solidFill>
                  <a:schemeClr val="accent1">
                    <a:lumMod val="75000"/>
                  </a:schemeClr>
                </a:solidFill>
              </a:rPr>
              <a:t>Impartial Witness</a:t>
            </a:r>
            <a:r>
              <a:rPr lang="en-US" sz="2400" b="1" dirty="0">
                <a:solidFill>
                  <a:sysClr val="windowText" lastClr="000000"/>
                </a:solidFill>
              </a:rPr>
              <a:t>:  </a:t>
            </a:r>
            <a:r>
              <a:rPr lang="en-US" sz="2400" dirty="0">
                <a:solidFill>
                  <a:sysClr val="windowText" lastClr="000000"/>
                </a:solidFill>
              </a:rPr>
              <a:t>Person </a:t>
            </a:r>
            <a:r>
              <a:rPr lang="en-US" sz="2400" u="sng" dirty="0">
                <a:solidFill>
                  <a:sysClr val="windowText" lastClr="000000"/>
                </a:solidFill>
              </a:rPr>
              <a:t>not</a:t>
            </a:r>
            <a:r>
              <a:rPr lang="en-US" sz="2400" dirty="0">
                <a:solidFill>
                  <a:sysClr val="windowText" lastClr="000000"/>
                </a:solidFill>
              </a:rPr>
              <a:t> involved in research study</a:t>
            </a:r>
          </a:p>
          <a:p>
            <a:pPr marL="1258888" lvl="3" indent="-344488">
              <a:buFont typeface="Arial" panose="020B0604020202020204" pitchFamily="34" charset="0"/>
              <a:buChar char="•"/>
            </a:pPr>
            <a:r>
              <a:rPr lang="en-US" sz="2400" dirty="0">
                <a:solidFill>
                  <a:sysClr val="windowText" lastClr="000000"/>
                </a:solidFill>
              </a:rPr>
              <a:t>Clinical or research personnel (not working on the study)</a:t>
            </a:r>
          </a:p>
          <a:p>
            <a:pPr marL="1258888" lvl="3" indent="-344488">
              <a:buFont typeface="Arial" panose="020B0604020202020204" pitchFamily="34" charset="0"/>
              <a:buChar char="•"/>
            </a:pPr>
            <a:r>
              <a:rPr lang="en-US" sz="2400" dirty="0">
                <a:solidFill>
                  <a:sysClr val="windowText" lastClr="000000"/>
                </a:solidFill>
              </a:rPr>
              <a:t>Participant’s relative, friend, advocate</a:t>
            </a:r>
          </a:p>
          <a:p>
            <a:pPr lvl="1"/>
            <a:endParaRPr lang="en-US" sz="2400" dirty="0"/>
          </a:p>
          <a:p>
            <a:pPr marL="800100" lvl="1" indent="-342900">
              <a:buFont typeface="Wingdings" panose="05000000000000000000" pitchFamily="2" charset="2"/>
              <a:buChar char="v"/>
            </a:pPr>
            <a:r>
              <a:rPr lang="en-US" sz="2400" b="1" dirty="0">
                <a:solidFill>
                  <a:srgbClr val="0070C0"/>
                </a:solidFill>
              </a:rPr>
              <a:t>Role of Impartial Witness: </a:t>
            </a:r>
            <a:r>
              <a:rPr lang="en-US" sz="2400" dirty="0">
                <a:solidFill>
                  <a:sysClr val="windowText" lastClr="000000"/>
                </a:solidFill>
              </a:rPr>
              <a:t>to attest that info in the ICF and any other info provided was accurately explained to, and apparently understood by, the subject/representative, and that consent was freely given</a:t>
            </a:r>
          </a:p>
        </p:txBody>
      </p:sp>
    </p:spTree>
    <p:custDataLst>
      <p:tags r:id="rId1"/>
    </p:custDataLst>
    <p:extLst>
      <p:ext uri="{BB962C8B-B14F-4D97-AF65-F5344CB8AC3E}">
        <p14:creationId xmlns:p14="http://schemas.microsoft.com/office/powerpoint/2010/main" val="57987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12</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Remote Consent Process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40C60B5F-59BB-416C-806B-CC3FAD64A9E7}"/>
              </a:ext>
            </a:extLst>
          </p:cNvPr>
          <p:cNvSpPr/>
          <p:nvPr/>
        </p:nvSpPr>
        <p:spPr>
          <a:xfrm>
            <a:off x="574624" y="1665500"/>
            <a:ext cx="10837890" cy="4154984"/>
          </a:xfrm>
          <a:prstGeom prst="rect">
            <a:avLst/>
          </a:prstGeom>
          <a:solidFill>
            <a:schemeClr val="accent5">
              <a:lumMod val="20000"/>
              <a:lumOff val="80000"/>
            </a:schemeClr>
          </a:solidFill>
          <a:ln>
            <a:solidFill>
              <a:srgbClr val="002060"/>
            </a:solidFill>
          </a:ln>
        </p:spPr>
        <p:txBody>
          <a:bodyPr wrap="square">
            <a:spAutoFit/>
          </a:bodyPr>
          <a:lstStyle/>
          <a:p>
            <a:pPr marL="800100" lvl="1" indent="-342900">
              <a:buFont typeface="Wingdings" panose="05000000000000000000" pitchFamily="2" charset="2"/>
              <a:buChar char="q"/>
            </a:pPr>
            <a:r>
              <a:rPr lang="en-US" sz="2400" dirty="0"/>
              <a:t>Identify everyone on the call or Zoom</a:t>
            </a:r>
          </a:p>
          <a:p>
            <a:pPr marL="800100" lvl="1" indent="-342900">
              <a:buFont typeface="Wingdings" panose="05000000000000000000" pitchFamily="2" charset="2"/>
              <a:buChar char="q"/>
            </a:pPr>
            <a:r>
              <a:rPr lang="en-US" sz="2400" dirty="0"/>
              <a:t>Review the ICF/HIPAA form</a:t>
            </a:r>
          </a:p>
          <a:p>
            <a:pPr marL="800100" lvl="1" indent="-342900">
              <a:buFont typeface="Wingdings" panose="05000000000000000000" pitchFamily="2" charset="2"/>
              <a:buChar char="q"/>
            </a:pPr>
            <a:r>
              <a:rPr lang="en-US" sz="2400" dirty="0"/>
              <a:t>Answer participant’s questions</a:t>
            </a:r>
          </a:p>
          <a:p>
            <a:pPr marL="800100" lvl="1" indent="-342900">
              <a:buFont typeface="Wingdings" panose="05000000000000000000" pitchFamily="2" charset="2"/>
              <a:buChar char="q"/>
            </a:pPr>
            <a:r>
              <a:rPr lang="en-US" sz="2400" dirty="0"/>
              <a:t>Ask participant questions about study to confirm comprehension</a:t>
            </a:r>
          </a:p>
          <a:p>
            <a:pPr marL="800100" lvl="1" indent="-342900">
              <a:buFont typeface="Wingdings" panose="05000000000000000000" pitchFamily="2" charset="2"/>
              <a:buChar char="q"/>
            </a:pPr>
            <a:r>
              <a:rPr lang="en-US" sz="2400" dirty="0"/>
              <a:t>Ask participant if  they consent to participate/continue participation</a:t>
            </a:r>
          </a:p>
          <a:p>
            <a:pPr lvl="1"/>
            <a:endParaRPr lang="en-US" sz="2400" dirty="0"/>
          </a:p>
          <a:p>
            <a:pPr marL="800100" lvl="1" indent="-342900">
              <a:buFont typeface="Wingdings" panose="05000000000000000000" pitchFamily="2" charset="2"/>
              <a:buChar char="q"/>
            </a:pPr>
            <a:r>
              <a:rPr lang="en-US" sz="2400" dirty="0">
                <a:solidFill>
                  <a:srgbClr val="002060"/>
                </a:solidFill>
              </a:rPr>
              <a:t>If participant agrees, ask them to sign and date the ICF and HIPAA Authorization</a:t>
            </a:r>
          </a:p>
          <a:p>
            <a:pPr lvl="1"/>
            <a:endParaRPr lang="en-US" sz="2400" dirty="0">
              <a:solidFill>
                <a:srgbClr val="002060"/>
              </a:solidFill>
            </a:endParaRPr>
          </a:p>
          <a:p>
            <a:pPr marL="800100" lvl="1" indent="-342900">
              <a:buFont typeface="Wingdings" panose="05000000000000000000" pitchFamily="2" charset="2"/>
              <a:buChar char="q"/>
            </a:pPr>
            <a:r>
              <a:rPr lang="en-US" sz="2400" dirty="0">
                <a:solidFill>
                  <a:srgbClr val="002060"/>
                </a:solidFill>
              </a:rPr>
              <a:t>If using a 3-way call, ask participant to confirm they signed &amp; dated the ICF and HIPAA Authorization </a:t>
            </a:r>
            <a:br>
              <a:rPr lang="en-US" sz="2400" dirty="0"/>
            </a:br>
            <a:endParaRPr lang="en-US" sz="2400" dirty="0">
              <a:effectLst/>
            </a:endParaRPr>
          </a:p>
        </p:txBody>
      </p:sp>
    </p:spTree>
    <p:custDataLst>
      <p:tags r:id="rId1"/>
    </p:custDataLst>
    <p:extLst>
      <p:ext uri="{BB962C8B-B14F-4D97-AF65-F5344CB8AC3E}">
        <p14:creationId xmlns:p14="http://schemas.microsoft.com/office/powerpoint/2010/main" val="290868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13</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Option 1: E-Signatures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1FB567A9-4ADD-4552-B960-08554FBF59EA}"/>
              </a:ext>
            </a:extLst>
          </p:cNvPr>
          <p:cNvSpPr/>
          <p:nvPr/>
        </p:nvSpPr>
        <p:spPr>
          <a:xfrm>
            <a:off x="1044315" y="1604206"/>
            <a:ext cx="10103369" cy="416591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rgbClr val="0070C0"/>
                </a:solidFill>
              </a:rPr>
              <a:t>Confirm identity of subject who will sign ICF is the same person who will participate in trial (e.g. request to see driver’s license)</a:t>
            </a:r>
          </a:p>
          <a:p>
            <a:endParaRPr lang="en-US" sz="1000" dirty="0">
              <a:solidFill>
                <a:srgbClr val="0070C0"/>
              </a:solidFill>
            </a:endParaRPr>
          </a:p>
          <a:p>
            <a:pPr marL="342900" indent="-342900">
              <a:buFont typeface="Arial" panose="020B0604020202020204" pitchFamily="34" charset="0"/>
              <a:buChar char="•"/>
            </a:pPr>
            <a:r>
              <a:rPr lang="en-US" sz="2400" dirty="0">
                <a:solidFill>
                  <a:srgbClr val="0070C0"/>
                </a:solidFill>
              </a:rPr>
              <a:t>Participant signs ICF documents in REDCap/DocuSign in designated areas</a:t>
            </a:r>
          </a:p>
          <a:p>
            <a:pPr marL="342900" indent="-342900">
              <a:buFont typeface="Arial" panose="020B0604020202020204" pitchFamily="34" charset="0"/>
              <a:buChar char="•"/>
            </a:pPr>
            <a:r>
              <a:rPr lang="en-US" sz="2400" dirty="0">
                <a:solidFill>
                  <a:srgbClr val="0070C0"/>
                </a:solidFill>
              </a:rPr>
              <a:t>Person obtaining consent signs and dates the ICF</a:t>
            </a:r>
          </a:p>
          <a:p>
            <a:pPr marL="342900" indent="-342900">
              <a:buFont typeface="Arial" panose="020B0604020202020204" pitchFamily="34" charset="0"/>
              <a:buChar char="•"/>
            </a:pPr>
            <a:endParaRPr lang="en-US" sz="2400" dirty="0">
              <a:solidFill>
                <a:srgbClr val="0070C0"/>
              </a:solidFill>
            </a:endParaRPr>
          </a:p>
          <a:p>
            <a:pPr marL="342900" indent="-342900">
              <a:buFont typeface="Arial" panose="020B0604020202020204" pitchFamily="34" charset="0"/>
              <a:buChar char="•"/>
            </a:pPr>
            <a:r>
              <a:rPr lang="en-US" sz="2400" dirty="0">
                <a:solidFill>
                  <a:srgbClr val="0070C0"/>
                </a:solidFill>
              </a:rPr>
              <a:t>Signed ICFs and HIPAA authorization documents are automatically saved in system</a:t>
            </a:r>
          </a:p>
          <a:p>
            <a:pPr marL="342900" indent="-342900">
              <a:buFont typeface="Arial" panose="020B0604020202020204" pitchFamily="34" charset="0"/>
              <a:buChar char="•"/>
            </a:pPr>
            <a:r>
              <a:rPr lang="en-US" sz="2400" dirty="0">
                <a:solidFill>
                  <a:srgbClr val="0070C0"/>
                </a:solidFill>
              </a:rPr>
              <a:t>Participant can download or print the signed copy  </a:t>
            </a:r>
          </a:p>
          <a:p>
            <a:pPr marL="342900" indent="-342900">
              <a:buFont typeface="Arial" panose="020B0604020202020204" pitchFamily="34" charset="0"/>
              <a:buChar char="•"/>
            </a:pPr>
            <a:r>
              <a:rPr lang="en-US" sz="2400" dirty="0">
                <a:solidFill>
                  <a:srgbClr val="0070C0"/>
                </a:solidFill>
              </a:rPr>
              <a:t>If participant requests, send a copy of the signed document via SECURE email or by US Mail. </a:t>
            </a:r>
          </a:p>
        </p:txBody>
      </p:sp>
      <p:sp>
        <p:nvSpPr>
          <p:cNvPr id="10" name="TextBox 9">
            <a:extLst>
              <a:ext uri="{FF2B5EF4-FFF2-40B4-BE49-F238E27FC236}">
                <a16:creationId xmlns:a16="http://schemas.microsoft.com/office/drawing/2014/main" id="{69868946-0328-4104-8181-4EFE6D05DB83}"/>
              </a:ext>
            </a:extLst>
          </p:cNvPr>
          <p:cNvSpPr txBox="1"/>
          <p:nvPr/>
        </p:nvSpPr>
        <p:spPr>
          <a:xfrm>
            <a:off x="869430" y="738232"/>
            <a:ext cx="8364511" cy="861774"/>
          </a:xfrm>
          <a:prstGeom prst="rect">
            <a:avLst/>
          </a:prstGeom>
          <a:noFill/>
        </p:spPr>
        <p:txBody>
          <a:bodyPr wrap="square" rtlCol="0">
            <a:spAutoFit/>
          </a:bodyPr>
          <a:lstStyle/>
          <a:p>
            <a:endParaRPr lang="en-US" dirty="0"/>
          </a:p>
          <a:p>
            <a:r>
              <a:rPr lang="en-US" sz="3200" b="1" dirty="0"/>
              <a:t>Electronic Signatures via REDCap or DocuSign</a:t>
            </a:r>
          </a:p>
        </p:txBody>
      </p:sp>
    </p:spTree>
    <p:custDataLst>
      <p:tags r:id="rId1"/>
    </p:custDataLst>
    <p:extLst>
      <p:ext uri="{BB962C8B-B14F-4D97-AF65-F5344CB8AC3E}">
        <p14:creationId xmlns:p14="http://schemas.microsoft.com/office/powerpoint/2010/main" val="3181797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14</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Remote Consent Documentation</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40C60B5F-59BB-416C-806B-CC3FAD64A9E7}"/>
              </a:ext>
            </a:extLst>
          </p:cNvPr>
          <p:cNvSpPr/>
          <p:nvPr/>
        </p:nvSpPr>
        <p:spPr>
          <a:xfrm>
            <a:off x="574624" y="1266712"/>
            <a:ext cx="10922832" cy="4555093"/>
          </a:xfrm>
          <a:prstGeom prst="rect">
            <a:avLst/>
          </a:prstGeom>
          <a:solidFill>
            <a:schemeClr val="accent1">
              <a:lumMod val="20000"/>
              <a:lumOff val="80000"/>
            </a:schemeClr>
          </a:solidFill>
          <a:ln>
            <a:solidFill>
              <a:srgbClr val="002060"/>
            </a:solidFill>
          </a:ln>
        </p:spPr>
        <p:txBody>
          <a:bodyPr wrap="square">
            <a:spAutoFit/>
          </a:bodyPr>
          <a:lstStyle/>
          <a:p>
            <a:pPr marL="284162" lvl="1"/>
            <a:endParaRPr lang="en-US" sz="1000" u="sng" dirty="0">
              <a:solidFill>
                <a:schemeClr val="accent5">
                  <a:lumMod val="75000"/>
                </a:schemeClr>
              </a:solidFill>
            </a:endParaRPr>
          </a:p>
          <a:p>
            <a:pPr marL="284162" lvl="1"/>
            <a:r>
              <a:rPr lang="en-US" sz="2800" u="sng" dirty="0">
                <a:solidFill>
                  <a:schemeClr val="accent5">
                    <a:lumMod val="75000"/>
                  </a:schemeClr>
                </a:solidFill>
              </a:rPr>
              <a:t>Document remote consent process</a:t>
            </a:r>
            <a:r>
              <a:rPr lang="en-US" sz="2800" dirty="0">
                <a:solidFill>
                  <a:schemeClr val="accent5">
                    <a:lumMod val="75000"/>
                  </a:schemeClr>
                </a:solidFill>
              </a:rPr>
              <a:t>:</a:t>
            </a:r>
          </a:p>
          <a:p>
            <a:pPr marL="284162" lvl="1"/>
            <a:endParaRPr lang="en-US" sz="2800" dirty="0">
              <a:solidFill>
                <a:schemeClr val="accent5">
                  <a:lumMod val="75000"/>
                </a:schemeClr>
              </a:solidFill>
            </a:endParaRPr>
          </a:p>
          <a:p>
            <a:pPr marL="800100" lvl="1" indent="-515938">
              <a:buFont typeface="Wingdings" panose="05000000000000000000" pitchFamily="2" charset="2"/>
              <a:buChar char="Ø"/>
            </a:pPr>
            <a:r>
              <a:rPr lang="en-US" sz="2800" dirty="0">
                <a:solidFill>
                  <a:schemeClr val="accent5">
                    <a:lumMod val="75000"/>
                  </a:schemeClr>
                </a:solidFill>
              </a:rPr>
              <a:t>Date and time</a:t>
            </a:r>
          </a:p>
          <a:p>
            <a:pPr marL="800100" lvl="1" indent="-515938">
              <a:buFont typeface="Wingdings" panose="05000000000000000000" pitchFamily="2" charset="2"/>
              <a:buChar char="Ø"/>
            </a:pPr>
            <a:r>
              <a:rPr lang="en-US" sz="2800" dirty="0">
                <a:solidFill>
                  <a:schemeClr val="accent5">
                    <a:lumMod val="75000"/>
                  </a:schemeClr>
                </a:solidFill>
              </a:rPr>
              <a:t>List attendees by name</a:t>
            </a:r>
          </a:p>
          <a:p>
            <a:pPr marL="800100" lvl="1" indent="-515938">
              <a:buFont typeface="Wingdings" panose="05000000000000000000" pitchFamily="2" charset="2"/>
              <a:buChar char="Ø"/>
            </a:pPr>
            <a:r>
              <a:rPr lang="en-US" sz="2800" dirty="0">
                <a:solidFill>
                  <a:schemeClr val="accent5">
                    <a:lumMod val="75000"/>
                  </a:schemeClr>
                </a:solidFill>
              </a:rPr>
              <a:t>Via Zoom or phone call</a:t>
            </a:r>
          </a:p>
          <a:p>
            <a:pPr marL="800100" lvl="1" indent="-515938">
              <a:buFont typeface="Wingdings" panose="05000000000000000000" pitchFamily="2" charset="2"/>
              <a:buChar char="Ø"/>
            </a:pPr>
            <a:r>
              <a:rPr lang="en-US" sz="2800" dirty="0">
                <a:solidFill>
                  <a:schemeClr val="accent5">
                    <a:lumMod val="75000"/>
                  </a:schemeClr>
                </a:solidFill>
              </a:rPr>
              <a:t>E-signatures via REDCap or DocuSign</a:t>
            </a:r>
          </a:p>
          <a:p>
            <a:pPr marL="800100" lvl="1" indent="-515938">
              <a:buFont typeface="Wingdings" panose="05000000000000000000" pitchFamily="2" charset="2"/>
              <a:buChar char="Ø"/>
            </a:pPr>
            <a:r>
              <a:rPr lang="en-US" sz="2800" dirty="0">
                <a:solidFill>
                  <a:schemeClr val="accent5">
                    <a:lumMod val="75000"/>
                  </a:schemeClr>
                </a:solidFill>
              </a:rPr>
              <a:t>State how identity of participant was confirmed (e.g. driver’s license)</a:t>
            </a:r>
          </a:p>
          <a:p>
            <a:pPr marL="800100" lvl="1" indent="-515938">
              <a:buFont typeface="Wingdings" panose="05000000000000000000" pitchFamily="2" charset="2"/>
              <a:buChar char="Ø"/>
            </a:pPr>
            <a:r>
              <a:rPr lang="en-US" sz="2800" dirty="0">
                <a:solidFill>
                  <a:schemeClr val="accent5">
                    <a:lumMod val="75000"/>
                  </a:schemeClr>
                </a:solidFill>
              </a:rPr>
              <a:t>Confirm that participant agreed to participate and  signed the ICF</a:t>
            </a:r>
          </a:p>
          <a:p>
            <a:pPr marL="800100" lvl="1" indent="-515938">
              <a:buFont typeface="Wingdings" panose="05000000000000000000" pitchFamily="2" charset="2"/>
              <a:buChar char="Ø"/>
            </a:pPr>
            <a:r>
              <a:rPr lang="en-US" sz="2800" dirty="0">
                <a:solidFill>
                  <a:schemeClr val="accent2">
                    <a:lumMod val="75000"/>
                  </a:schemeClr>
                </a:solidFill>
              </a:rPr>
              <a:t>Print ICFs containing all e-signatures, store in research file and upload into EPIC, if applicable </a:t>
            </a:r>
            <a:endParaRPr lang="en-US" sz="2400" dirty="0">
              <a:effectLst/>
            </a:endParaRPr>
          </a:p>
        </p:txBody>
      </p:sp>
    </p:spTree>
    <p:custDataLst>
      <p:tags r:id="rId1"/>
    </p:custDataLst>
    <p:extLst>
      <p:ext uri="{BB962C8B-B14F-4D97-AF65-F5344CB8AC3E}">
        <p14:creationId xmlns:p14="http://schemas.microsoft.com/office/powerpoint/2010/main" val="1464606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15</a:t>
            </a:fld>
            <a:endParaRPr lang="en-US" dirty="0"/>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Option 2: Wet Signatures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1FB567A9-4ADD-4552-B960-08554FBF59EA}"/>
              </a:ext>
            </a:extLst>
          </p:cNvPr>
          <p:cNvSpPr/>
          <p:nvPr/>
        </p:nvSpPr>
        <p:spPr>
          <a:xfrm>
            <a:off x="704533" y="1558720"/>
            <a:ext cx="10103369" cy="120620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0070C0"/>
                </a:solidFill>
              </a:rPr>
              <a:t>Ask participant to scan or take a picture of each page of the ICF/authorization documents and email copies of the signed &amp; dated documents to the study team or upload them to a UM Box location </a:t>
            </a:r>
          </a:p>
        </p:txBody>
      </p:sp>
      <p:sp>
        <p:nvSpPr>
          <p:cNvPr id="6" name="Rectangle 5">
            <a:extLst>
              <a:ext uri="{FF2B5EF4-FFF2-40B4-BE49-F238E27FC236}">
                <a16:creationId xmlns:a16="http://schemas.microsoft.com/office/drawing/2014/main" id="{138C3A18-8F80-4584-A517-E0DDA39AB19B}"/>
              </a:ext>
            </a:extLst>
          </p:cNvPr>
          <p:cNvSpPr/>
          <p:nvPr/>
        </p:nvSpPr>
        <p:spPr>
          <a:xfrm>
            <a:off x="715379" y="2764925"/>
            <a:ext cx="10103369" cy="120620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0070C0"/>
                </a:solidFill>
              </a:rPr>
              <a:t>If participant is unable to sign due to disability or cannot take a picture due to  lack of electronic resources, document the circumstances and mention COVID-19 in the note, when applicable  </a:t>
            </a:r>
          </a:p>
        </p:txBody>
      </p:sp>
      <p:sp>
        <p:nvSpPr>
          <p:cNvPr id="8" name="Rectangle 7">
            <a:extLst>
              <a:ext uri="{FF2B5EF4-FFF2-40B4-BE49-F238E27FC236}">
                <a16:creationId xmlns:a16="http://schemas.microsoft.com/office/drawing/2014/main" id="{FA0F624E-D4CC-4B5C-8AFC-4550B5E5609D}"/>
              </a:ext>
            </a:extLst>
          </p:cNvPr>
          <p:cNvSpPr/>
          <p:nvPr/>
        </p:nvSpPr>
        <p:spPr>
          <a:xfrm>
            <a:off x="704531" y="3971131"/>
            <a:ext cx="10103369" cy="104670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0C0"/>
              </a:solidFill>
            </a:endParaRPr>
          </a:p>
          <a:p>
            <a:endParaRPr lang="en-US" sz="2400" dirty="0">
              <a:solidFill>
                <a:srgbClr val="0070C0"/>
              </a:solidFill>
            </a:endParaRPr>
          </a:p>
          <a:p>
            <a:r>
              <a:rPr lang="en-US" sz="2400" dirty="0">
                <a:solidFill>
                  <a:srgbClr val="0070C0"/>
                </a:solidFill>
              </a:rPr>
              <a:t>If you will not receive a copy of the signed and dated documents, a witness must sign &amp; date a copy of the ICF  </a:t>
            </a:r>
          </a:p>
          <a:p>
            <a:br>
              <a:rPr lang="en-US" sz="2400" dirty="0">
                <a:solidFill>
                  <a:srgbClr val="0070C0"/>
                </a:solidFill>
              </a:rPr>
            </a:br>
            <a:endParaRPr lang="en-US" sz="2400" dirty="0">
              <a:solidFill>
                <a:srgbClr val="0070C0"/>
              </a:solidFill>
            </a:endParaRPr>
          </a:p>
        </p:txBody>
      </p:sp>
      <p:sp>
        <p:nvSpPr>
          <p:cNvPr id="10" name="TextBox 9">
            <a:extLst>
              <a:ext uri="{FF2B5EF4-FFF2-40B4-BE49-F238E27FC236}">
                <a16:creationId xmlns:a16="http://schemas.microsoft.com/office/drawing/2014/main" id="{69868946-0328-4104-8181-4EFE6D05DB83}"/>
              </a:ext>
            </a:extLst>
          </p:cNvPr>
          <p:cNvSpPr txBox="1"/>
          <p:nvPr/>
        </p:nvSpPr>
        <p:spPr>
          <a:xfrm>
            <a:off x="574624" y="671781"/>
            <a:ext cx="7819868" cy="861774"/>
          </a:xfrm>
          <a:prstGeom prst="rect">
            <a:avLst/>
          </a:prstGeom>
          <a:noFill/>
        </p:spPr>
        <p:txBody>
          <a:bodyPr wrap="square" rtlCol="0">
            <a:spAutoFit/>
          </a:bodyPr>
          <a:lstStyle/>
          <a:p>
            <a:endParaRPr lang="en-US" dirty="0"/>
          </a:p>
          <a:p>
            <a:r>
              <a:rPr lang="en-US" sz="3200" b="1" dirty="0"/>
              <a:t>  Participant signs &amp; dates paper ICF</a:t>
            </a:r>
          </a:p>
        </p:txBody>
      </p:sp>
      <p:sp>
        <p:nvSpPr>
          <p:cNvPr id="11" name="Rectangle 10">
            <a:extLst>
              <a:ext uri="{FF2B5EF4-FFF2-40B4-BE49-F238E27FC236}">
                <a16:creationId xmlns:a16="http://schemas.microsoft.com/office/drawing/2014/main" id="{C901564D-A7FF-4C9E-8836-6ED4520B8921}"/>
              </a:ext>
            </a:extLst>
          </p:cNvPr>
          <p:cNvSpPr/>
          <p:nvPr/>
        </p:nvSpPr>
        <p:spPr>
          <a:xfrm>
            <a:off x="704531" y="5009678"/>
            <a:ext cx="10103368" cy="83915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0070C0"/>
                </a:solidFill>
              </a:rPr>
              <a:t>The person obtaining consent should sign &amp; date a copy of the ICF</a:t>
            </a:r>
          </a:p>
        </p:txBody>
      </p:sp>
    </p:spTree>
    <p:custDataLst>
      <p:tags r:id="rId1"/>
    </p:custDataLst>
    <p:extLst>
      <p:ext uri="{BB962C8B-B14F-4D97-AF65-F5344CB8AC3E}">
        <p14:creationId xmlns:p14="http://schemas.microsoft.com/office/powerpoint/2010/main" val="4109292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16</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Maintain in Research File</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40C60B5F-59BB-416C-806B-CC3FAD64A9E7}"/>
              </a:ext>
            </a:extLst>
          </p:cNvPr>
          <p:cNvSpPr/>
          <p:nvPr/>
        </p:nvSpPr>
        <p:spPr>
          <a:xfrm>
            <a:off x="1534332" y="2478364"/>
            <a:ext cx="7846742" cy="3046988"/>
          </a:xfrm>
          <a:prstGeom prst="rect">
            <a:avLst/>
          </a:prstGeom>
          <a:solidFill>
            <a:schemeClr val="accent1">
              <a:lumMod val="20000"/>
              <a:lumOff val="80000"/>
            </a:schemeClr>
          </a:solidFill>
          <a:ln>
            <a:solidFill>
              <a:srgbClr val="002060"/>
            </a:solidFill>
          </a:ln>
        </p:spPr>
        <p:txBody>
          <a:bodyPr wrap="square">
            <a:spAutoFit/>
          </a:bodyPr>
          <a:lstStyle/>
          <a:p>
            <a:pPr marL="741362" lvl="1" indent="-457200">
              <a:buFont typeface="Wingdings" panose="05000000000000000000" pitchFamily="2" charset="2"/>
              <a:buChar char="v"/>
            </a:pPr>
            <a:endParaRPr lang="en-US" sz="2800" dirty="0">
              <a:solidFill>
                <a:schemeClr val="accent5">
                  <a:lumMod val="75000"/>
                </a:schemeClr>
              </a:solidFill>
            </a:endParaRPr>
          </a:p>
          <a:p>
            <a:pPr marL="741362" lvl="1" indent="-457200">
              <a:buFont typeface="Wingdings" panose="05000000000000000000" pitchFamily="2" charset="2"/>
              <a:buChar char="v"/>
            </a:pPr>
            <a:r>
              <a:rPr lang="en-US" sz="2800" dirty="0">
                <a:solidFill>
                  <a:schemeClr val="accent5">
                    <a:lumMod val="75000"/>
                  </a:schemeClr>
                </a:solidFill>
              </a:rPr>
              <a:t>Original ICFs signed by investigator and witness </a:t>
            </a:r>
          </a:p>
          <a:p>
            <a:pPr marL="284162" lvl="1"/>
            <a:endParaRPr lang="en-US" sz="2800" dirty="0">
              <a:solidFill>
                <a:schemeClr val="accent5">
                  <a:lumMod val="75000"/>
                </a:schemeClr>
              </a:solidFill>
            </a:endParaRPr>
          </a:p>
          <a:p>
            <a:pPr marL="741362" lvl="1" indent="-457200">
              <a:buFont typeface="Wingdings" panose="05000000000000000000" pitchFamily="2" charset="2"/>
              <a:buChar char="v"/>
            </a:pPr>
            <a:r>
              <a:rPr lang="en-US" sz="2800" dirty="0">
                <a:solidFill>
                  <a:schemeClr val="accent5">
                    <a:lumMod val="75000"/>
                  </a:schemeClr>
                </a:solidFill>
              </a:rPr>
              <a:t>Picture/scan of ICF and HIPAA Authorization signed by participant </a:t>
            </a:r>
          </a:p>
          <a:p>
            <a:pPr marL="744538" lvl="1"/>
            <a:r>
              <a:rPr lang="en-US" sz="2800" dirty="0">
                <a:solidFill>
                  <a:schemeClr val="accent5">
                    <a:lumMod val="75000"/>
                  </a:schemeClr>
                </a:solidFill>
              </a:rPr>
              <a:t>(and possibly witness)</a:t>
            </a:r>
          </a:p>
          <a:p>
            <a:pPr lvl="1"/>
            <a:endParaRPr lang="en-US" sz="2400" dirty="0">
              <a:effectLst/>
            </a:endParaRPr>
          </a:p>
        </p:txBody>
      </p:sp>
      <p:sp>
        <p:nvSpPr>
          <p:cNvPr id="6" name="Speech Bubble: Oval 5">
            <a:extLst>
              <a:ext uri="{FF2B5EF4-FFF2-40B4-BE49-F238E27FC236}">
                <a16:creationId xmlns:a16="http://schemas.microsoft.com/office/drawing/2014/main" id="{B129CF2C-F026-43CB-8A23-C536906C5D77}"/>
              </a:ext>
            </a:extLst>
          </p:cNvPr>
          <p:cNvSpPr/>
          <p:nvPr/>
        </p:nvSpPr>
        <p:spPr>
          <a:xfrm>
            <a:off x="8164347" y="521969"/>
            <a:ext cx="2854019" cy="2108066"/>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Note:</a:t>
            </a:r>
            <a:r>
              <a:rPr lang="en-US" sz="2000" dirty="0">
                <a:solidFill>
                  <a:schemeClr val="tx1"/>
                </a:solidFill>
              </a:rPr>
              <a:t> </a:t>
            </a:r>
          </a:p>
          <a:p>
            <a:pPr algn="ctr"/>
            <a:r>
              <a:rPr lang="en-US" sz="2000" dirty="0">
                <a:solidFill>
                  <a:schemeClr val="tx1"/>
                </a:solidFill>
              </a:rPr>
              <a:t>Will not have original witness signature if witness is with participant</a:t>
            </a:r>
          </a:p>
        </p:txBody>
      </p:sp>
    </p:spTree>
    <p:custDataLst>
      <p:tags r:id="rId1"/>
    </p:custDataLst>
    <p:extLst>
      <p:ext uri="{BB962C8B-B14F-4D97-AF65-F5344CB8AC3E}">
        <p14:creationId xmlns:p14="http://schemas.microsoft.com/office/powerpoint/2010/main" val="4257708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17</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Maintain in Research File</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40C60B5F-59BB-416C-806B-CC3FAD64A9E7}"/>
              </a:ext>
            </a:extLst>
          </p:cNvPr>
          <p:cNvSpPr/>
          <p:nvPr/>
        </p:nvSpPr>
        <p:spPr>
          <a:xfrm>
            <a:off x="574624" y="1009167"/>
            <a:ext cx="11242623" cy="5262979"/>
          </a:xfrm>
          <a:prstGeom prst="rect">
            <a:avLst/>
          </a:prstGeom>
          <a:solidFill>
            <a:schemeClr val="accent1">
              <a:lumMod val="20000"/>
              <a:lumOff val="80000"/>
            </a:schemeClr>
          </a:solidFill>
          <a:ln>
            <a:solidFill>
              <a:srgbClr val="002060"/>
            </a:solidFill>
          </a:ln>
        </p:spPr>
        <p:txBody>
          <a:bodyPr wrap="square">
            <a:spAutoFit/>
          </a:bodyPr>
          <a:lstStyle/>
          <a:p>
            <a:pPr marL="284162" lvl="1"/>
            <a:r>
              <a:rPr lang="en-US" sz="2800" u="sng" dirty="0">
                <a:solidFill>
                  <a:schemeClr val="accent5">
                    <a:lumMod val="75000"/>
                  </a:schemeClr>
                </a:solidFill>
              </a:rPr>
              <a:t>Document remote consent process</a:t>
            </a:r>
            <a:r>
              <a:rPr lang="en-US" sz="2800" dirty="0">
                <a:solidFill>
                  <a:schemeClr val="accent5">
                    <a:lumMod val="75000"/>
                  </a:schemeClr>
                </a:solidFill>
              </a:rPr>
              <a:t>:</a:t>
            </a:r>
          </a:p>
          <a:p>
            <a:pPr marL="800100" lvl="1" indent="-515938">
              <a:buFont typeface="Wingdings" panose="05000000000000000000" pitchFamily="2" charset="2"/>
              <a:buChar char="Ø"/>
            </a:pPr>
            <a:r>
              <a:rPr lang="en-US" sz="2800" dirty="0">
                <a:solidFill>
                  <a:schemeClr val="accent5">
                    <a:lumMod val="75000"/>
                  </a:schemeClr>
                </a:solidFill>
              </a:rPr>
              <a:t>Date and time</a:t>
            </a:r>
          </a:p>
          <a:p>
            <a:pPr marL="800100" lvl="1" indent="-515938">
              <a:buFont typeface="Wingdings" panose="05000000000000000000" pitchFamily="2" charset="2"/>
              <a:buChar char="Ø"/>
            </a:pPr>
            <a:r>
              <a:rPr lang="en-US" sz="2800" dirty="0">
                <a:solidFill>
                  <a:schemeClr val="accent5">
                    <a:lumMod val="75000"/>
                  </a:schemeClr>
                </a:solidFill>
              </a:rPr>
              <a:t>List attendees by name</a:t>
            </a:r>
          </a:p>
          <a:p>
            <a:pPr marL="800100" lvl="1" indent="-515938">
              <a:buFont typeface="Wingdings" panose="05000000000000000000" pitchFamily="2" charset="2"/>
              <a:buChar char="Ø"/>
            </a:pPr>
            <a:r>
              <a:rPr lang="en-US" sz="2800" dirty="0">
                <a:solidFill>
                  <a:schemeClr val="accent5">
                    <a:lumMod val="75000"/>
                  </a:schemeClr>
                </a:solidFill>
              </a:rPr>
              <a:t>Via Zoom or phone call</a:t>
            </a:r>
          </a:p>
          <a:p>
            <a:pPr marL="800100" lvl="1" indent="-515938">
              <a:buFont typeface="Wingdings" panose="05000000000000000000" pitchFamily="2" charset="2"/>
              <a:buChar char="Ø"/>
            </a:pPr>
            <a:r>
              <a:rPr lang="en-US" sz="2800" dirty="0">
                <a:solidFill>
                  <a:schemeClr val="accent5">
                    <a:lumMod val="75000"/>
                  </a:schemeClr>
                </a:solidFill>
              </a:rPr>
              <a:t>Document that the document was read/explained to the participant and all questions were answered</a:t>
            </a:r>
          </a:p>
          <a:p>
            <a:pPr marL="800100" lvl="1" indent="-515938">
              <a:buFont typeface="Wingdings" panose="05000000000000000000" pitchFamily="2" charset="2"/>
              <a:buChar char="Ø"/>
            </a:pPr>
            <a:r>
              <a:rPr lang="en-US" sz="2800" dirty="0">
                <a:solidFill>
                  <a:schemeClr val="accent5">
                    <a:lumMod val="75000"/>
                  </a:schemeClr>
                </a:solidFill>
              </a:rPr>
              <a:t>Participant answered questions and apparently understood</a:t>
            </a:r>
          </a:p>
          <a:p>
            <a:pPr marL="800100" lvl="1" indent="-515938">
              <a:buFont typeface="Wingdings" panose="05000000000000000000" pitchFamily="2" charset="2"/>
              <a:buChar char="Ø"/>
            </a:pPr>
            <a:r>
              <a:rPr lang="en-US" sz="2800" dirty="0">
                <a:solidFill>
                  <a:schemeClr val="accent5">
                    <a:lumMod val="75000"/>
                  </a:schemeClr>
                </a:solidFill>
              </a:rPr>
              <a:t>Confirm that participant agreed to participate and signed the ICF</a:t>
            </a:r>
          </a:p>
          <a:p>
            <a:pPr marL="854075" lvl="1" indent="-569913">
              <a:buFont typeface="Wingdings" panose="05000000000000000000" pitchFamily="2" charset="2"/>
              <a:buChar char="Ø"/>
            </a:pPr>
            <a:r>
              <a:rPr lang="en-US" sz="2800" dirty="0">
                <a:solidFill>
                  <a:schemeClr val="accent5">
                    <a:lumMod val="75000"/>
                  </a:schemeClr>
                </a:solidFill>
              </a:rPr>
              <a:t>State why original ICF signed by the participant was not retained </a:t>
            </a:r>
          </a:p>
          <a:p>
            <a:pPr marL="1484313" lvl="2" indent="-568325">
              <a:buFont typeface="Courier New" panose="02070309020205020404" pitchFamily="49" charset="0"/>
              <a:buChar char="o"/>
            </a:pPr>
            <a:r>
              <a:rPr lang="en-US" sz="2800" dirty="0">
                <a:solidFill>
                  <a:schemeClr val="accent5">
                    <a:lumMod val="75000"/>
                  </a:schemeClr>
                </a:solidFill>
              </a:rPr>
              <a:t>e.g. due to contamination of ICF by infectious material (COVID-19)</a:t>
            </a:r>
          </a:p>
          <a:p>
            <a:pPr marL="806450" lvl="2" indent="-527050">
              <a:buFont typeface="Wingdings" panose="05000000000000000000" pitchFamily="2" charset="2"/>
              <a:buChar char="Ø"/>
            </a:pPr>
            <a:r>
              <a:rPr lang="en-US" sz="2800" dirty="0">
                <a:solidFill>
                  <a:schemeClr val="accent5">
                    <a:lumMod val="75000"/>
                  </a:schemeClr>
                </a:solidFill>
              </a:rPr>
              <a:t>If participant could not transmit a picture of the signed ICF back to the research team,  document the circumstances</a:t>
            </a:r>
            <a:endParaRPr lang="en-US" sz="2400" dirty="0">
              <a:effectLst/>
            </a:endParaRPr>
          </a:p>
        </p:txBody>
      </p:sp>
    </p:spTree>
    <p:custDataLst>
      <p:tags r:id="rId1"/>
    </p:custDataLst>
    <p:extLst>
      <p:ext uri="{BB962C8B-B14F-4D97-AF65-F5344CB8AC3E}">
        <p14:creationId xmlns:p14="http://schemas.microsoft.com/office/powerpoint/2010/main" val="140140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18</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Sample Documentation</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6" name="Rectangle: Diagonal Corners Rounded 5">
            <a:extLst>
              <a:ext uri="{FF2B5EF4-FFF2-40B4-BE49-F238E27FC236}">
                <a16:creationId xmlns:a16="http://schemas.microsoft.com/office/drawing/2014/main" id="{454C9256-FDAC-45EC-AEC7-A75B73BB0592}"/>
              </a:ext>
            </a:extLst>
          </p:cNvPr>
          <p:cNvSpPr/>
          <p:nvPr/>
        </p:nvSpPr>
        <p:spPr>
          <a:xfrm>
            <a:off x="768747" y="1367799"/>
            <a:ext cx="10443896" cy="4404359"/>
          </a:xfrm>
          <a:prstGeom prst="round2Diag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accent5">
                    <a:lumMod val="75000"/>
                  </a:schemeClr>
                </a:solidFill>
              </a:rPr>
              <a:t>Informed consent was obtained on Date at Time.  The participant could not come to the site for the consent process due to COVID-19 social distancing requirements.  A copy of the consent document was provided to the prospective participant before the consent discussion. </a:t>
            </a:r>
          </a:p>
          <a:p>
            <a:r>
              <a:rPr lang="en-US" sz="2400" dirty="0">
                <a:solidFill>
                  <a:schemeClr val="accent5">
                    <a:lumMod val="75000"/>
                  </a:schemeClr>
                </a:solidFill>
              </a:rPr>
              <a:t> </a:t>
            </a:r>
          </a:p>
          <a:p>
            <a:r>
              <a:rPr lang="en-US" sz="2400" dirty="0">
                <a:solidFill>
                  <a:schemeClr val="accent5">
                    <a:lumMod val="75000"/>
                  </a:schemeClr>
                </a:solidFill>
              </a:rPr>
              <a:t>The consent process was performed by phone/ZOOM.  The individuals attending the discussion were: (list the names of the individuals). The person obtaining consent explained the research to the participant and answered the participant’s questions.  The person obtaining consent asked the participant questions to ascertain whether s/he understood the study, and the participant was able to answer the questions.  </a:t>
            </a:r>
          </a:p>
        </p:txBody>
      </p:sp>
    </p:spTree>
    <p:custDataLst>
      <p:tags r:id="rId1"/>
    </p:custDataLst>
    <p:extLst>
      <p:ext uri="{BB962C8B-B14F-4D97-AF65-F5344CB8AC3E}">
        <p14:creationId xmlns:p14="http://schemas.microsoft.com/office/powerpoint/2010/main" val="3496305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19</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Sample Documentation (continued)</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6" name="Rectangle: Diagonal Corners Rounded 5">
            <a:extLst>
              <a:ext uri="{FF2B5EF4-FFF2-40B4-BE49-F238E27FC236}">
                <a16:creationId xmlns:a16="http://schemas.microsoft.com/office/drawing/2014/main" id="{454C9256-FDAC-45EC-AEC7-A75B73BB0592}"/>
              </a:ext>
            </a:extLst>
          </p:cNvPr>
          <p:cNvSpPr/>
          <p:nvPr/>
        </p:nvSpPr>
        <p:spPr>
          <a:xfrm>
            <a:off x="768747" y="1367799"/>
            <a:ext cx="10443896" cy="4404359"/>
          </a:xfrm>
          <a:prstGeom prst="round2Diag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accent5">
                    <a:lumMod val="75000"/>
                  </a:schemeClr>
                </a:solidFill>
              </a:rPr>
              <a:t>The participant voluntarily agreed to participate.  The subject/LAR signed and dated the consent document.  The research team was not able to obtain the original signed consent document because consent was obtained remotely, and the document may transmit the COVID-19 infection.   After signing the consent document, the participant took a picture and sent it to the research team/ OR The participant was unable to send a picture of the document.  A witness observed the entire process.  </a:t>
            </a:r>
          </a:p>
          <a:p>
            <a:endParaRPr lang="en-US" sz="2400" dirty="0">
              <a:solidFill>
                <a:schemeClr val="accent5">
                  <a:lumMod val="75000"/>
                </a:schemeClr>
              </a:solidFill>
            </a:endParaRPr>
          </a:p>
          <a:p>
            <a:r>
              <a:rPr lang="en-US" sz="2400" i="1" dirty="0">
                <a:solidFill>
                  <a:schemeClr val="accent5">
                    <a:lumMod val="75000"/>
                  </a:schemeClr>
                </a:solidFill>
              </a:rPr>
              <a:t>The person obtaining consent should then add similar documentation about the HIPAA authorization. </a:t>
            </a:r>
          </a:p>
        </p:txBody>
      </p:sp>
    </p:spTree>
    <p:custDataLst>
      <p:tags r:id="rId1"/>
    </p:custDataLst>
    <p:extLst>
      <p:ext uri="{BB962C8B-B14F-4D97-AF65-F5344CB8AC3E}">
        <p14:creationId xmlns:p14="http://schemas.microsoft.com/office/powerpoint/2010/main" val="196605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2</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1FB567A9-4ADD-4552-B960-08554FBF59EA}"/>
              </a:ext>
            </a:extLst>
          </p:cNvPr>
          <p:cNvSpPr/>
          <p:nvPr/>
        </p:nvSpPr>
        <p:spPr>
          <a:xfrm>
            <a:off x="704529" y="1519208"/>
            <a:ext cx="10103369" cy="88473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a:solidFill>
                  <a:schemeClr val="accent1">
                    <a:lumMod val="75000"/>
                  </a:schemeClr>
                </a:solidFill>
              </a:rPr>
              <a:t>Explain the options available for electronic informed consent  </a:t>
            </a:r>
          </a:p>
        </p:txBody>
      </p:sp>
      <p:sp>
        <p:nvSpPr>
          <p:cNvPr id="4" name="Rectangle 3">
            <a:extLst>
              <a:ext uri="{FF2B5EF4-FFF2-40B4-BE49-F238E27FC236}">
                <a16:creationId xmlns:a16="http://schemas.microsoft.com/office/drawing/2014/main" id="{F23F848B-6B5F-4B80-9966-27A5D5E8C72F}"/>
              </a:ext>
            </a:extLst>
          </p:cNvPr>
          <p:cNvSpPr/>
          <p:nvPr/>
        </p:nvSpPr>
        <p:spPr>
          <a:xfrm>
            <a:off x="704528" y="2412370"/>
            <a:ext cx="10103369" cy="88696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0C0"/>
              </a:solidFill>
            </a:endParaRPr>
          </a:p>
          <a:p>
            <a:pPr>
              <a:spcBef>
                <a:spcPts val="1200"/>
              </a:spcBef>
            </a:pPr>
            <a:r>
              <a:rPr lang="en-US" sz="2400" b="1" dirty="0">
                <a:solidFill>
                  <a:schemeClr val="accent1">
                    <a:lumMod val="75000"/>
                  </a:schemeClr>
                </a:solidFill>
              </a:rPr>
              <a:t>Define remote consent process for Minimal Risk Studies</a:t>
            </a:r>
          </a:p>
          <a:p>
            <a:br>
              <a:rPr lang="en-US" sz="2400" dirty="0">
                <a:solidFill>
                  <a:srgbClr val="0070C0"/>
                </a:solidFill>
              </a:rPr>
            </a:br>
            <a:endParaRPr lang="en-US" sz="2400" dirty="0">
              <a:solidFill>
                <a:srgbClr val="0070C0"/>
              </a:solidFill>
            </a:endParaRPr>
          </a:p>
        </p:txBody>
      </p:sp>
      <p:sp>
        <p:nvSpPr>
          <p:cNvPr id="6" name="Rectangle 5">
            <a:extLst>
              <a:ext uri="{FF2B5EF4-FFF2-40B4-BE49-F238E27FC236}">
                <a16:creationId xmlns:a16="http://schemas.microsoft.com/office/drawing/2014/main" id="{138C3A18-8F80-4584-A517-E0DDA39AB19B}"/>
              </a:ext>
            </a:extLst>
          </p:cNvPr>
          <p:cNvSpPr/>
          <p:nvPr/>
        </p:nvSpPr>
        <p:spPr>
          <a:xfrm>
            <a:off x="704527" y="3199850"/>
            <a:ext cx="10103369" cy="80252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a:solidFill>
                  <a:schemeClr val="accent1">
                    <a:lumMod val="75000"/>
                  </a:schemeClr>
                </a:solidFill>
              </a:rPr>
              <a:t>Define remote consent process for Greater than Minimal Risk Studies  </a:t>
            </a:r>
          </a:p>
        </p:txBody>
      </p:sp>
      <p:sp>
        <p:nvSpPr>
          <p:cNvPr id="8" name="Rectangle 7">
            <a:extLst>
              <a:ext uri="{FF2B5EF4-FFF2-40B4-BE49-F238E27FC236}">
                <a16:creationId xmlns:a16="http://schemas.microsoft.com/office/drawing/2014/main" id="{FA0F624E-D4CC-4B5C-8AFC-4550B5E5609D}"/>
              </a:ext>
            </a:extLst>
          </p:cNvPr>
          <p:cNvSpPr/>
          <p:nvPr/>
        </p:nvSpPr>
        <p:spPr>
          <a:xfrm>
            <a:off x="704527" y="4015621"/>
            <a:ext cx="10103369" cy="80252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anose="020B0604020202020204" pitchFamily="34" charset="0"/>
              <a:buChar char="•"/>
            </a:pPr>
            <a:endParaRPr lang="en-US" sz="2400" dirty="0">
              <a:solidFill>
                <a:srgbClr val="0070C0"/>
              </a:solidFill>
            </a:endParaRPr>
          </a:p>
          <a:p>
            <a:pPr lvl="0"/>
            <a:endParaRPr lang="en-US" sz="2400" b="1" dirty="0">
              <a:solidFill>
                <a:schemeClr val="accent1">
                  <a:lumMod val="75000"/>
                </a:schemeClr>
              </a:solidFill>
            </a:endParaRPr>
          </a:p>
          <a:p>
            <a:pPr lvl="0"/>
            <a:r>
              <a:rPr lang="en-US" sz="2400" b="1" dirty="0">
                <a:solidFill>
                  <a:schemeClr val="accent1">
                    <a:lumMod val="75000"/>
                  </a:schemeClr>
                </a:solidFill>
              </a:rPr>
              <a:t>Outline processes for obtaining informed consent via electronic signature vs. wet signature </a:t>
            </a:r>
          </a:p>
          <a:p>
            <a:br>
              <a:rPr lang="en-US" sz="2400" dirty="0">
                <a:solidFill>
                  <a:srgbClr val="0070C0"/>
                </a:solidFill>
              </a:rPr>
            </a:br>
            <a:endParaRPr lang="en-US" sz="2400" dirty="0">
              <a:solidFill>
                <a:srgbClr val="0070C0"/>
              </a:solidFill>
            </a:endParaRPr>
          </a:p>
        </p:txBody>
      </p:sp>
      <p:sp>
        <p:nvSpPr>
          <p:cNvPr id="10" name="TextBox 9">
            <a:extLst>
              <a:ext uri="{FF2B5EF4-FFF2-40B4-BE49-F238E27FC236}">
                <a16:creationId xmlns:a16="http://schemas.microsoft.com/office/drawing/2014/main" id="{69868946-0328-4104-8181-4EFE6D05DB83}"/>
              </a:ext>
            </a:extLst>
          </p:cNvPr>
          <p:cNvSpPr txBox="1"/>
          <p:nvPr/>
        </p:nvSpPr>
        <p:spPr>
          <a:xfrm>
            <a:off x="574624" y="-239137"/>
            <a:ext cx="7944786" cy="984885"/>
          </a:xfrm>
          <a:prstGeom prst="rect">
            <a:avLst/>
          </a:prstGeom>
          <a:noFill/>
        </p:spPr>
        <p:txBody>
          <a:bodyPr wrap="square" rtlCol="0">
            <a:spAutoFit/>
          </a:bodyPr>
          <a:lstStyle/>
          <a:p>
            <a:endParaRPr lang="en-US" dirty="0"/>
          </a:p>
          <a:p>
            <a:r>
              <a:rPr lang="en-US" sz="3200" b="1" dirty="0"/>
              <a:t>  </a:t>
            </a:r>
            <a:r>
              <a:rPr lang="en-US" sz="4000" b="1" dirty="0">
                <a:solidFill>
                  <a:srgbClr val="0070C0"/>
                </a:solidFill>
                <a:latin typeface="Arial Black" panose="020B0A04020102020204" pitchFamily="34" charset="0"/>
              </a:rPr>
              <a:t>Objectives </a:t>
            </a:r>
          </a:p>
        </p:txBody>
      </p:sp>
      <p:sp>
        <p:nvSpPr>
          <p:cNvPr id="11" name="Rectangle 10">
            <a:extLst>
              <a:ext uri="{FF2B5EF4-FFF2-40B4-BE49-F238E27FC236}">
                <a16:creationId xmlns:a16="http://schemas.microsoft.com/office/drawing/2014/main" id="{C901564D-A7FF-4C9E-8836-6ED4520B8921}"/>
              </a:ext>
            </a:extLst>
          </p:cNvPr>
          <p:cNvSpPr/>
          <p:nvPr/>
        </p:nvSpPr>
        <p:spPr>
          <a:xfrm>
            <a:off x="704528" y="4820061"/>
            <a:ext cx="10103368" cy="77510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a:solidFill>
                  <a:schemeClr val="accent1">
                    <a:lumMod val="75000"/>
                  </a:schemeClr>
                </a:solidFill>
              </a:rPr>
              <a:t>Define research documentation to be maintained   </a:t>
            </a:r>
          </a:p>
        </p:txBody>
      </p:sp>
      <p:sp>
        <p:nvSpPr>
          <p:cNvPr id="14" name="Rectangle 13">
            <a:extLst>
              <a:ext uri="{FF2B5EF4-FFF2-40B4-BE49-F238E27FC236}">
                <a16:creationId xmlns:a16="http://schemas.microsoft.com/office/drawing/2014/main" id="{FF96F607-2030-4F4D-8DFD-70214B88404A}"/>
              </a:ext>
            </a:extLst>
          </p:cNvPr>
          <p:cNvSpPr/>
          <p:nvPr/>
        </p:nvSpPr>
        <p:spPr>
          <a:xfrm>
            <a:off x="704527" y="927368"/>
            <a:ext cx="10103369" cy="7558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a:solidFill>
                  <a:schemeClr val="accent1">
                    <a:lumMod val="75000"/>
                  </a:schemeClr>
                </a:solidFill>
              </a:rPr>
              <a:t>Define remote consent  </a:t>
            </a:r>
          </a:p>
        </p:txBody>
      </p:sp>
    </p:spTree>
    <p:custDataLst>
      <p:tags r:id="rId1"/>
    </p:custDataLst>
    <p:extLst>
      <p:ext uri="{BB962C8B-B14F-4D97-AF65-F5344CB8AC3E}">
        <p14:creationId xmlns:p14="http://schemas.microsoft.com/office/powerpoint/2010/main" val="2791501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20</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References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4154984"/>
          </a:xfrm>
          <a:prstGeom prst="rect">
            <a:avLst/>
          </a:prstGeom>
        </p:spPr>
        <p:txBody>
          <a:bodyPr wrap="square">
            <a:spAutoFit/>
          </a:bodyPr>
          <a:lstStyle/>
          <a:p>
            <a:pPr marL="800100" lvl="1" indent="-342900">
              <a:buFont typeface="Wingdings" panose="05000000000000000000" pitchFamily="2" charset="2"/>
              <a:buChar char="v"/>
            </a:pPr>
            <a:endParaRPr lang="en-US" sz="2400" dirty="0"/>
          </a:p>
          <a:p>
            <a:pPr marL="800100" lvl="1" indent="-342900">
              <a:buFont typeface="Wingdings" panose="05000000000000000000" pitchFamily="2" charset="2"/>
              <a:buChar char="v"/>
            </a:pPr>
            <a:r>
              <a:rPr lang="en-US" sz="2400" dirty="0"/>
              <a:t>HSRO website – COVID-19 tab</a:t>
            </a:r>
          </a:p>
          <a:p>
            <a:pPr marL="800100" lvl="1" indent="-342900">
              <a:buFont typeface="Wingdings" panose="05000000000000000000" pitchFamily="2" charset="2"/>
              <a:buChar char="v"/>
            </a:pPr>
            <a:endParaRPr lang="en-US" sz="2400" dirty="0"/>
          </a:p>
          <a:p>
            <a:pPr marL="800100" lvl="1" indent="-342900">
              <a:buFont typeface="Wingdings" panose="05000000000000000000" pitchFamily="2" charset="2"/>
              <a:buChar char="v"/>
            </a:pPr>
            <a:r>
              <a:rPr lang="en-US" sz="2400" dirty="0"/>
              <a:t>HSRO SOP HRP-093: Electronic Signatures for Documentation of Consent</a:t>
            </a:r>
          </a:p>
          <a:p>
            <a:pPr lvl="1"/>
            <a:endParaRPr lang="en-US" sz="2400" dirty="0"/>
          </a:p>
          <a:p>
            <a:pPr marL="800100" lvl="1" indent="-342900">
              <a:buFont typeface="Wingdings" panose="05000000000000000000" pitchFamily="2" charset="2"/>
              <a:buChar char="v"/>
            </a:pPr>
            <a:r>
              <a:rPr lang="en-US" sz="2400" dirty="0"/>
              <a:t>FDA Guidance on Conduct of Clinical Trials of Medical Products during COVID-19 Public Health Emergency – March 2020 (updated Sept 21, 2020)</a:t>
            </a:r>
          </a:p>
          <a:p>
            <a:pPr marL="800100" lvl="1" indent="-342900">
              <a:buFont typeface="Wingdings" panose="05000000000000000000" pitchFamily="2" charset="2"/>
              <a:buChar char="v"/>
            </a:pPr>
            <a:endParaRPr lang="en-US" sz="2400" dirty="0"/>
          </a:p>
          <a:p>
            <a:pPr marL="800100" lvl="1" indent="-342900">
              <a:buFont typeface="Wingdings" panose="05000000000000000000" pitchFamily="2" charset="2"/>
              <a:buChar char="v"/>
            </a:pPr>
            <a:r>
              <a:rPr lang="en-US" sz="2400" dirty="0"/>
              <a:t>FDA Guidance: Use of Electronic Informed Consent- Questions and Answers- December 2016</a:t>
            </a:r>
          </a:p>
          <a:p>
            <a:pPr lvl="1"/>
            <a:endParaRPr lang="en-US" sz="2400" dirty="0"/>
          </a:p>
        </p:txBody>
      </p:sp>
    </p:spTree>
    <p:custDataLst>
      <p:tags r:id="rId1"/>
    </p:custDataLst>
    <p:extLst>
      <p:ext uri="{BB962C8B-B14F-4D97-AF65-F5344CB8AC3E}">
        <p14:creationId xmlns:p14="http://schemas.microsoft.com/office/powerpoint/2010/main" val="331206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3</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 Remote Informed Consent</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494675" y="884420"/>
            <a:ext cx="10739384" cy="600164"/>
          </a:xfrm>
          <a:prstGeom prst="rect">
            <a:avLst/>
          </a:prstGeom>
          <a:solidFill>
            <a:schemeClr val="bg1"/>
          </a:solidFill>
        </p:spPr>
        <p:txBody>
          <a:bodyPr wrap="square">
            <a:spAutoFit/>
          </a:bodyPr>
          <a:lstStyle/>
          <a:p>
            <a:endParaRPr lang="en-US" sz="900" b="1" dirty="0">
              <a:solidFill>
                <a:schemeClr val="accent1"/>
              </a:solidFill>
              <a:latin typeface="Arial Black" panose="020B0A04020102020204" pitchFamily="34" charset="0"/>
            </a:endParaRPr>
          </a:p>
          <a:p>
            <a:pPr lvl="2" indent="-404813">
              <a:buFont typeface="Wingdings" panose="05000000000000000000" pitchFamily="2" charset="2"/>
              <a:buChar char="q"/>
            </a:pPr>
            <a:endParaRPr lang="en-US" sz="2400" dirty="0"/>
          </a:p>
        </p:txBody>
      </p:sp>
      <p:sp>
        <p:nvSpPr>
          <p:cNvPr id="10" name="Title 2">
            <a:extLst>
              <a:ext uri="{FF2B5EF4-FFF2-40B4-BE49-F238E27FC236}">
                <a16:creationId xmlns:a16="http://schemas.microsoft.com/office/drawing/2014/main" id="{284BE330-D9B4-47BA-BF26-4A9C962CC63A}"/>
              </a:ext>
            </a:extLst>
          </p:cNvPr>
          <p:cNvSpPr txBox="1">
            <a:spLocks/>
          </p:cNvSpPr>
          <p:nvPr/>
        </p:nvSpPr>
        <p:spPr>
          <a:xfrm>
            <a:off x="1234440" y="1219200"/>
            <a:ext cx="9433560" cy="4251960"/>
          </a:xfrm>
          <a:prstGeom prst="rect">
            <a:avLst/>
          </a:prstGeom>
          <a:solidFill>
            <a:schemeClr val="bg1">
              <a:lumMod val="95000"/>
            </a:schemeClr>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3"/>
            <a:endParaRPr lang="en-US" sz="1000" kern="0" dirty="0">
              <a:solidFill>
                <a:srgbClr val="002060"/>
              </a:solidFill>
            </a:endParaRPr>
          </a:p>
          <a:p>
            <a:pPr marL="122238" lvl="3" indent="-122238"/>
            <a:r>
              <a:rPr lang="en-US" sz="2400" kern="0" dirty="0">
                <a:solidFill>
                  <a:srgbClr val="002060"/>
                </a:solidFill>
              </a:rPr>
              <a:t> To obtain informed consent from participants when unable to come to   the research site, due to:</a:t>
            </a:r>
            <a:br>
              <a:rPr lang="en-US" sz="2400" kern="0" dirty="0">
                <a:solidFill>
                  <a:srgbClr val="002060"/>
                </a:solidFill>
              </a:rPr>
            </a:br>
            <a:endParaRPr lang="en-US" sz="2400" kern="0" dirty="0">
              <a:solidFill>
                <a:srgbClr val="002060"/>
              </a:solidFill>
            </a:endParaRPr>
          </a:p>
          <a:p>
            <a:pPr marL="685800" lvl="3" indent="-342900">
              <a:buFont typeface="Arial" panose="020B0604020202020204" pitchFamily="34" charset="0"/>
              <a:buChar char="•"/>
            </a:pPr>
            <a:r>
              <a:rPr lang="en-US" sz="2400" kern="0" dirty="0">
                <a:solidFill>
                  <a:srgbClr val="002060"/>
                </a:solidFill>
              </a:rPr>
              <a:t>Pandemic/quarantine</a:t>
            </a:r>
          </a:p>
          <a:p>
            <a:pPr marL="685800" lvl="3" indent="-342900">
              <a:buFont typeface="Arial" panose="020B0604020202020204" pitchFamily="34" charset="0"/>
              <a:buChar char="•"/>
            </a:pPr>
            <a:r>
              <a:rPr lang="en-US" sz="2400" kern="0" dirty="0">
                <a:solidFill>
                  <a:srgbClr val="002060"/>
                </a:solidFill>
              </a:rPr>
              <a:t>Patient in hospital isolation</a:t>
            </a:r>
          </a:p>
          <a:p>
            <a:pPr marL="685800" lvl="3" indent="-342900">
              <a:buFont typeface="Arial" panose="020B0604020202020204" pitchFamily="34" charset="0"/>
              <a:buChar char="•"/>
            </a:pPr>
            <a:r>
              <a:rPr lang="en-US" sz="2400" kern="0" dirty="0">
                <a:solidFill>
                  <a:srgbClr val="002060"/>
                </a:solidFill>
              </a:rPr>
              <a:t>Hurricanes or other circumstances</a:t>
            </a:r>
          </a:p>
          <a:p>
            <a:pPr marL="342900" lvl="3"/>
            <a:r>
              <a:rPr lang="en-US" sz="2400" kern="0" dirty="0">
                <a:solidFill>
                  <a:srgbClr val="002060"/>
                </a:solidFill>
              </a:rPr>
              <a:t>	</a:t>
            </a:r>
          </a:p>
          <a:p>
            <a:pPr marL="122238" lvl="3"/>
            <a:r>
              <a:rPr lang="en-US" sz="2400" kern="0" dirty="0">
                <a:solidFill>
                  <a:srgbClr val="002060"/>
                </a:solidFill>
              </a:rPr>
              <a:t>To obtain informed consent from Legally Authorized Representatives</a:t>
            </a:r>
            <a:br>
              <a:rPr lang="en-US" sz="2400" kern="0" dirty="0">
                <a:solidFill>
                  <a:srgbClr val="002060"/>
                </a:solidFill>
              </a:rPr>
            </a:br>
            <a:r>
              <a:rPr lang="en-US" sz="2400" kern="0" dirty="0">
                <a:solidFill>
                  <a:srgbClr val="002060"/>
                </a:solidFill>
              </a:rPr>
              <a:t>for trauma, stroke studies , etc.</a:t>
            </a:r>
            <a:endParaRPr lang="en-US" sz="2000" kern="0" dirty="0">
              <a:solidFill>
                <a:srgbClr val="FF0000"/>
              </a:solidFill>
            </a:endParaRPr>
          </a:p>
        </p:txBody>
      </p:sp>
    </p:spTree>
    <p:custDataLst>
      <p:tags r:id="rId1"/>
    </p:custDataLst>
    <p:extLst>
      <p:ext uri="{BB962C8B-B14F-4D97-AF65-F5344CB8AC3E}">
        <p14:creationId xmlns:p14="http://schemas.microsoft.com/office/powerpoint/2010/main" val="29239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4</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646331"/>
          </a:xfrm>
          <a:prstGeom prst="rect">
            <a:avLst/>
          </a:prstGeom>
        </p:spPr>
        <p:txBody>
          <a:bodyPr wrap="square">
            <a:spAutoFit/>
          </a:bodyPr>
          <a:lstStyle/>
          <a:p>
            <a:r>
              <a:rPr lang="en-US" sz="3600" b="1" dirty="0">
                <a:solidFill>
                  <a:schemeClr val="accent1"/>
                </a:solidFill>
                <a:latin typeface="Arial Black" panose="020B0A04020102020204" pitchFamily="34" charset="0"/>
              </a:rPr>
              <a:t>Electronic Informed Consent Requirements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4" name="Rectangle: Rounded Corners 3">
            <a:extLst>
              <a:ext uri="{FF2B5EF4-FFF2-40B4-BE49-F238E27FC236}">
                <a16:creationId xmlns:a16="http://schemas.microsoft.com/office/drawing/2014/main" id="{1869AC90-FAF6-4B3E-857C-B91FF054B998}"/>
              </a:ext>
            </a:extLst>
          </p:cNvPr>
          <p:cNvSpPr/>
          <p:nvPr/>
        </p:nvSpPr>
        <p:spPr>
          <a:xfrm>
            <a:off x="814466" y="1652379"/>
            <a:ext cx="5856158" cy="135928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2060"/>
                </a:solidFill>
              </a:rPr>
              <a:t>Use </a:t>
            </a:r>
            <a:r>
              <a:rPr lang="en-US" sz="2800" b="1" dirty="0" err="1">
                <a:solidFill>
                  <a:srgbClr val="002060"/>
                </a:solidFill>
              </a:rPr>
              <a:t>REDCap</a:t>
            </a:r>
            <a:r>
              <a:rPr lang="en-US" sz="2800" b="1" dirty="0">
                <a:solidFill>
                  <a:srgbClr val="002060"/>
                </a:solidFill>
              </a:rPr>
              <a:t> for all non FDA-regulated studies</a:t>
            </a:r>
          </a:p>
        </p:txBody>
      </p:sp>
      <p:sp>
        <p:nvSpPr>
          <p:cNvPr id="8" name="Rectangle: Rounded Corners 7">
            <a:extLst>
              <a:ext uri="{FF2B5EF4-FFF2-40B4-BE49-F238E27FC236}">
                <a16:creationId xmlns:a16="http://schemas.microsoft.com/office/drawing/2014/main" id="{57BDD88F-F608-4FC3-A7F9-F1832F648612}"/>
              </a:ext>
            </a:extLst>
          </p:cNvPr>
          <p:cNvSpPr/>
          <p:nvPr/>
        </p:nvSpPr>
        <p:spPr>
          <a:xfrm>
            <a:off x="4122293" y="3522685"/>
            <a:ext cx="6467007" cy="14814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rPr>
              <a:t>Use DocuSign </a:t>
            </a:r>
            <a:r>
              <a:rPr lang="en-US" sz="3200" b="1" u="sng" dirty="0">
                <a:solidFill>
                  <a:srgbClr val="002060"/>
                </a:solidFill>
              </a:rPr>
              <a:t>only</a:t>
            </a:r>
            <a:r>
              <a:rPr lang="en-US" sz="3200" b="1" dirty="0">
                <a:solidFill>
                  <a:srgbClr val="002060"/>
                </a:solidFill>
              </a:rPr>
              <a:t> for FDA-regulated studies </a:t>
            </a:r>
          </a:p>
        </p:txBody>
      </p:sp>
    </p:spTree>
    <p:custDataLst>
      <p:tags r:id="rId1"/>
    </p:custDataLst>
    <p:extLst>
      <p:ext uri="{BB962C8B-B14F-4D97-AF65-F5344CB8AC3E}">
        <p14:creationId xmlns:p14="http://schemas.microsoft.com/office/powerpoint/2010/main" val="400980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5</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 Minimal Risk Studies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273481" y="854068"/>
            <a:ext cx="11508657" cy="5401479"/>
          </a:xfrm>
          <a:prstGeom prst="rect">
            <a:avLst/>
          </a:prstGeom>
          <a:solidFill>
            <a:schemeClr val="bg1"/>
          </a:solidFill>
        </p:spPr>
        <p:txBody>
          <a:bodyPr wrap="square">
            <a:spAutoFit/>
          </a:bodyPr>
          <a:lstStyle/>
          <a:p>
            <a:endParaRPr lang="en-US" sz="900" b="1" dirty="0">
              <a:solidFill>
                <a:schemeClr val="accent1"/>
              </a:solidFill>
              <a:latin typeface="Arial Black" panose="020B0A04020102020204" pitchFamily="34" charset="0"/>
            </a:endParaRPr>
          </a:p>
          <a:p>
            <a:r>
              <a:rPr lang="en-US" sz="2400" b="1" i="1" dirty="0">
                <a:solidFill>
                  <a:srgbClr val="0070C0"/>
                </a:solidFill>
              </a:rPr>
              <a:t>Minimal risk:</a:t>
            </a:r>
            <a:r>
              <a:rPr lang="en-US" sz="2400" b="1" dirty="0">
                <a:solidFill>
                  <a:srgbClr val="0070C0"/>
                </a:solidFill>
              </a:rPr>
              <a:t> </a:t>
            </a:r>
            <a:r>
              <a:rPr lang="en-US" sz="2400" dirty="0"/>
              <a:t>probability and magnitude of harm or discomfort anticipated in the research are not greater than those ordinarily encountered in daily life or during the performance of routine physical or psychological examinations or tests</a:t>
            </a:r>
            <a:endParaRPr lang="en-US" sz="2400" b="1" dirty="0">
              <a:solidFill>
                <a:schemeClr val="accent1">
                  <a:lumMod val="75000"/>
                </a:schemeClr>
              </a:solidFill>
            </a:endParaRPr>
          </a:p>
          <a:p>
            <a:r>
              <a:rPr lang="en-US" sz="2400" b="1" dirty="0">
                <a:solidFill>
                  <a:schemeClr val="accent1">
                    <a:lumMod val="75000"/>
                  </a:schemeClr>
                </a:solidFill>
              </a:rPr>
              <a:t>Example: Questionnaire/survey studies</a:t>
            </a:r>
          </a:p>
          <a:p>
            <a:endParaRPr lang="en-US" sz="2400" b="1" dirty="0">
              <a:solidFill>
                <a:schemeClr val="accent1">
                  <a:lumMod val="75000"/>
                </a:schemeClr>
              </a:solidFill>
            </a:endParaRPr>
          </a:p>
          <a:p>
            <a:r>
              <a:rPr lang="en-US" sz="2400" b="1" dirty="0">
                <a:solidFill>
                  <a:schemeClr val="accent1">
                    <a:lumMod val="75000"/>
                  </a:schemeClr>
                </a:solidFill>
              </a:rPr>
              <a:t>Submit Modification to IRB:</a:t>
            </a:r>
          </a:p>
          <a:p>
            <a:pPr marL="225425" lvl="2">
              <a:buFont typeface="Wingdings" panose="05000000000000000000" pitchFamily="2" charset="2"/>
              <a:buChar char="q"/>
            </a:pPr>
            <a:r>
              <a:rPr lang="en-US" sz="2400" dirty="0"/>
              <a:t>  Add remote consent process to the protocol</a:t>
            </a:r>
          </a:p>
          <a:p>
            <a:pPr marL="630238" lvl="2" indent="-404813">
              <a:buFont typeface="Wingdings" panose="05000000000000000000" pitchFamily="2" charset="2"/>
              <a:buChar char="q"/>
            </a:pPr>
            <a:r>
              <a:rPr lang="en-US" sz="2400" dirty="0"/>
              <a:t>Consider requesting a waiver of documentation of consent (to waive signature on ICF)</a:t>
            </a:r>
          </a:p>
          <a:p>
            <a:pPr marL="630238" lvl="2" indent="-404813">
              <a:buFont typeface="Wingdings" panose="05000000000000000000" pitchFamily="2" charset="2"/>
              <a:buChar char="q"/>
            </a:pPr>
            <a:r>
              <a:rPr lang="en-US" sz="2400" dirty="0"/>
              <a:t>If the research will access medical information held by UHealth, consider requesting a waiver of signature on HIPAA Authorization Form B:</a:t>
            </a:r>
          </a:p>
          <a:p>
            <a:pPr marL="1257300" lvl="2" indent="-342900">
              <a:buFont typeface="Arial" panose="020B0604020202020204" pitchFamily="34" charset="0"/>
              <a:buChar char="•"/>
            </a:pPr>
            <a:r>
              <a:rPr lang="en-US" sz="2400" dirty="0"/>
              <a:t>Complete section of protocol for requesting Waivers of Authorization; or</a:t>
            </a:r>
          </a:p>
          <a:p>
            <a:pPr marL="1257300" lvl="2" indent="-342900">
              <a:buFont typeface="Arial" panose="020B0604020202020204" pitchFamily="34" charset="0"/>
              <a:buChar char="•"/>
            </a:pPr>
            <a:r>
              <a:rPr lang="en-US" sz="2400" dirty="0"/>
              <a:t>For previously approved studies, see waiver request form on HSRO website</a:t>
            </a:r>
            <a:endParaRPr lang="en-US" dirty="0">
              <a:solidFill>
                <a:schemeClr val="accent5"/>
              </a:solidFill>
            </a:endParaRPr>
          </a:p>
          <a:p>
            <a:pPr lvl="2" indent="-404813">
              <a:buFont typeface="Wingdings" panose="05000000000000000000" pitchFamily="2" charset="2"/>
              <a:buChar char="q"/>
            </a:pPr>
            <a:endParaRPr lang="en-US" sz="2400" dirty="0"/>
          </a:p>
          <a:p>
            <a:pPr lvl="3"/>
            <a:endParaRPr lang="en-US" sz="2400" dirty="0"/>
          </a:p>
        </p:txBody>
      </p:sp>
      <p:sp>
        <p:nvSpPr>
          <p:cNvPr id="4" name="Arrow: Right 3">
            <a:extLst>
              <a:ext uri="{FF2B5EF4-FFF2-40B4-BE49-F238E27FC236}">
                <a16:creationId xmlns:a16="http://schemas.microsoft.com/office/drawing/2014/main" id="{579822A6-ABB1-4BB8-852B-75F6BA484720}"/>
              </a:ext>
            </a:extLst>
          </p:cNvPr>
          <p:cNvSpPr/>
          <p:nvPr/>
        </p:nvSpPr>
        <p:spPr>
          <a:xfrm>
            <a:off x="7000079" y="5410742"/>
            <a:ext cx="4040661" cy="1100707"/>
          </a:xfrm>
          <a:prstGeom prst="rightArrow">
            <a:avLst/>
          </a:prstGeom>
          <a:solidFill>
            <a:schemeClr val="bg1"/>
          </a:solidFill>
          <a:ln>
            <a:solidFill>
              <a:schemeClr val="accent6"/>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09587" lvl="2"/>
            <a:r>
              <a:rPr lang="en-US" sz="2400" b="1" dirty="0">
                <a:solidFill>
                  <a:schemeClr val="accent6"/>
                </a:solidFill>
              </a:rPr>
              <a:t>Wait for IRB approval</a:t>
            </a:r>
          </a:p>
        </p:txBody>
      </p:sp>
    </p:spTree>
    <p:custDataLst>
      <p:tags r:id="rId1"/>
    </p:custDataLst>
    <p:extLst>
      <p:ext uri="{BB962C8B-B14F-4D97-AF65-F5344CB8AC3E}">
        <p14:creationId xmlns:p14="http://schemas.microsoft.com/office/powerpoint/2010/main" val="28717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6</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Facilitate Remote Consent</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3" name="Rectangle 2">
            <a:extLst>
              <a:ext uri="{FF2B5EF4-FFF2-40B4-BE49-F238E27FC236}">
                <a16:creationId xmlns:a16="http://schemas.microsoft.com/office/drawing/2014/main" id="{E29B1543-50CC-455C-88D1-95F5F63C85EA}"/>
              </a:ext>
            </a:extLst>
          </p:cNvPr>
          <p:cNvSpPr/>
          <p:nvPr/>
        </p:nvSpPr>
        <p:spPr>
          <a:xfrm>
            <a:off x="574624" y="1051447"/>
            <a:ext cx="10779176" cy="4678204"/>
          </a:xfrm>
          <a:prstGeom prst="rect">
            <a:avLst/>
          </a:prstGeom>
          <a:solidFill>
            <a:schemeClr val="bg1">
              <a:lumMod val="95000"/>
            </a:schemeClr>
          </a:solidFill>
        </p:spPr>
        <p:txBody>
          <a:bodyPr wrap="square">
            <a:spAutoFit/>
          </a:bodyPr>
          <a:lstStyle/>
          <a:p>
            <a:endParaRPr lang="en-US" sz="2400" dirty="0"/>
          </a:p>
          <a:p>
            <a:br>
              <a:rPr lang="en-US" sz="2400" dirty="0"/>
            </a:br>
            <a:endParaRPr lang="en-US" sz="2400" dirty="0"/>
          </a:p>
          <a:p>
            <a:pPr lvl="1" indent="-457200"/>
            <a:endParaRPr lang="en-US" sz="2400" dirty="0"/>
          </a:p>
          <a:p>
            <a:pPr lvl="1" indent="-457200"/>
            <a:r>
              <a:rPr lang="en-US" sz="2400" dirty="0"/>
              <a:t>   If  Zoom is </a:t>
            </a:r>
            <a:r>
              <a:rPr lang="en-US" sz="2400" b="1" dirty="0"/>
              <a:t>not</a:t>
            </a:r>
            <a:r>
              <a:rPr lang="en-US" sz="2400" dirty="0"/>
              <a:t> available:</a:t>
            </a:r>
          </a:p>
          <a:p>
            <a:pPr marL="742950" lvl="1" indent="-285750">
              <a:buFont typeface="Arial" panose="020B0604020202020204" pitchFamily="34" charset="0"/>
              <a:buChar char="•"/>
            </a:pPr>
            <a:r>
              <a:rPr lang="en-US" sz="2400" dirty="0"/>
              <a:t>Arrange a conference call:</a:t>
            </a:r>
          </a:p>
          <a:p>
            <a:pPr lvl="1"/>
            <a:endParaRPr lang="en-US" sz="1000" dirty="0"/>
          </a:p>
          <a:p>
            <a:pPr marL="1423988" lvl="3" indent="-344488">
              <a:buFont typeface="Wingdings" panose="05000000000000000000" pitchFamily="2" charset="2"/>
              <a:buChar char="Ø"/>
            </a:pPr>
            <a:r>
              <a:rPr lang="en-US" sz="2400" dirty="0"/>
              <a:t>Person obtaining consent</a:t>
            </a:r>
          </a:p>
          <a:p>
            <a:pPr marL="1423988" lvl="3" indent="-344488">
              <a:buFont typeface="Wingdings" panose="05000000000000000000" pitchFamily="2" charset="2"/>
              <a:buChar char="Ø"/>
              <a:tabLst>
                <a:tab pos="1079500" algn="l"/>
              </a:tabLst>
            </a:pPr>
            <a:r>
              <a:rPr lang="en-US" sz="2400" dirty="0"/>
              <a:t>Participant</a:t>
            </a:r>
          </a:p>
          <a:p>
            <a:pPr marL="1423988" lvl="3" indent="-344488">
              <a:buFont typeface="Wingdings" panose="05000000000000000000" pitchFamily="2" charset="2"/>
              <a:buChar char="Ø"/>
            </a:pPr>
            <a:r>
              <a:rPr lang="en-US" sz="2400" dirty="0"/>
              <a:t>Additional people requested by participant (e.g. relative, friend)</a:t>
            </a:r>
          </a:p>
          <a:p>
            <a:pPr marL="1423988" lvl="3" indent="-344488">
              <a:buFont typeface="Wingdings" panose="05000000000000000000" pitchFamily="2" charset="2"/>
              <a:buChar char="Ø"/>
            </a:pPr>
            <a:r>
              <a:rPr lang="en-US" sz="2400" dirty="0">
                <a:solidFill>
                  <a:srgbClr val="00B050"/>
                </a:solidFill>
              </a:rPr>
              <a:t>Impartial witness </a:t>
            </a:r>
            <a:r>
              <a:rPr lang="en-US" sz="2400" dirty="0"/>
              <a:t>– if the IRB did not waive documentation of consent/authorization and you will not be able to obtain a signed consent document (either electronically signed or scanned and emailed)</a:t>
            </a:r>
            <a:endParaRPr lang="en-US" sz="2400" dirty="0">
              <a:effectLst/>
            </a:endParaRPr>
          </a:p>
        </p:txBody>
      </p:sp>
      <p:sp>
        <p:nvSpPr>
          <p:cNvPr id="4" name="Rectangle: Rounded Corners 3">
            <a:extLst>
              <a:ext uri="{FF2B5EF4-FFF2-40B4-BE49-F238E27FC236}">
                <a16:creationId xmlns:a16="http://schemas.microsoft.com/office/drawing/2014/main" id="{FF23AB27-8761-4A8B-9C66-85E1CDA644B2}"/>
              </a:ext>
            </a:extLst>
          </p:cNvPr>
          <p:cNvSpPr/>
          <p:nvPr/>
        </p:nvSpPr>
        <p:spPr>
          <a:xfrm>
            <a:off x="838200" y="1274409"/>
            <a:ext cx="8018052" cy="909583"/>
          </a:xfrm>
          <a:prstGeom prst="roundRect">
            <a:avLst>
              <a:gd name="adj" fmla="val 5000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UM IT recommends HIPAA-compliant Zoom for Healthcare </a:t>
            </a:r>
          </a:p>
          <a:p>
            <a:pPr marL="742950" lvl="1" indent="-285750">
              <a:buFont typeface="Arial" panose="020B0604020202020204" pitchFamily="34" charset="0"/>
              <a:buChar char="•"/>
            </a:pPr>
            <a:r>
              <a:rPr lang="en-US" sz="2400" dirty="0">
                <a:solidFill>
                  <a:schemeClr val="tx1"/>
                </a:solidFill>
              </a:rPr>
              <a:t>Contact </a:t>
            </a:r>
            <a:r>
              <a:rPr lang="en-US" sz="2400" dirty="0" err="1">
                <a:solidFill>
                  <a:schemeClr val="tx1"/>
                </a:solidFill>
              </a:rPr>
              <a:t>TeleHealth</a:t>
            </a:r>
            <a:r>
              <a:rPr lang="en-US" sz="2400" dirty="0">
                <a:solidFill>
                  <a:schemeClr val="tx1"/>
                </a:solidFill>
              </a:rPr>
              <a:t> team at </a:t>
            </a:r>
            <a:r>
              <a:rPr lang="en-US" sz="2400" u="sng" dirty="0">
                <a:hlinkClick r:id="rId4"/>
              </a:rPr>
              <a:t>telehealth@miami.edu</a:t>
            </a:r>
            <a:endParaRPr lang="en-US" dirty="0"/>
          </a:p>
        </p:txBody>
      </p:sp>
    </p:spTree>
    <p:custDataLst>
      <p:tags r:id="rId1"/>
    </p:custDataLst>
    <p:extLst>
      <p:ext uri="{BB962C8B-B14F-4D97-AF65-F5344CB8AC3E}">
        <p14:creationId xmlns:p14="http://schemas.microsoft.com/office/powerpoint/2010/main" val="231887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7</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Prepare Consent Meeting</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0" y="1009168"/>
            <a:ext cx="11212643" cy="1569660"/>
          </a:xfrm>
          <a:prstGeom prst="rect">
            <a:avLst/>
          </a:prstGeom>
        </p:spPr>
        <p:txBody>
          <a:bodyPr wrap="square">
            <a:spAutoFit/>
          </a:bodyPr>
          <a:lstStyle/>
          <a:p>
            <a:pPr lvl="1"/>
            <a:endParaRPr lang="en-US" sz="2400" b="1" dirty="0"/>
          </a:p>
          <a:p>
            <a:pPr lvl="1"/>
            <a:r>
              <a:rPr lang="en-US" sz="2400" b="1" dirty="0"/>
              <a:t>Inform participant if an impartial witness will join the consent meeting</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endParaRPr lang="en-US" sz="2400" dirty="0"/>
          </a:p>
        </p:txBody>
      </p:sp>
      <p:sp>
        <p:nvSpPr>
          <p:cNvPr id="6" name="Rectangle: Rounded Corners 5">
            <a:extLst>
              <a:ext uri="{FF2B5EF4-FFF2-40B4-BE49-F238E27FC236}">
                <a16:creationId xmlns:a16="http://schemas.microsoft.com/office/drawing/2014/main" id="{97A35C61-0D1E-4147-9114-31FFCA17A630}"/>
              </a:ext>
            </a:extLst>
          </p:cNvPr>
          <p:cNvSpPr/>
          <p:nvPr/>
        </p:nvSpPr>
        <p:spPr>
          <a:xfrm>
            <a:off x="1357606" y="2003731"/>
            <a:ext cx="9255430" cy="384510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anose="05000000000000000000" pitchFamily="2" charset="2"/>
              <a:buChar char="v"/>
            </a:pPr>
            <a:r>
              <a:rPr lang="en-US" sz="2400" b="1" dirty="0">
                <a:solidFill>
                  <a:schemeClr val="accent1">
                    <a:lumMod val="75000"/>
                  </a:schemeClr>
                </a:solidFill>
              </a:rPr>
              <a:t>Impartial Witness</a:t>
            </a:r>
            <a:r>
              <a:rPr lang="en-US" sz="2400" b="1" dirty="0">
                <a:solidFill>
                  <a:sysClr val="windowText" lastClr="000000"/>
                </a:solidFill>
              </a:rPr>
              <a:t>:  </a:t>
            </a:r>
            <a:r>
              <a:rPr lang="en-US" sz="2400" dirty="0">
                <a:solidFill>
                  <a:sysClr val="windowText" lastClr="000000"/>
                </a:solidFill>
              </a:rPr>
              <a:t>Person </a:t>
            </a:r>
            <a:r>
              <a:rPr lang="en-US" sz="2400" u="sng" dirty="0">
                <a:solidFill>
                  <a:sysClr val="windowText" lastClr="000000"/>
                </a:solidFill>
              </a:rPr>
              <a:t>not</a:t>
            </a:r>
            <a:r>
              <a:rPr lang="en-US" sz="2400" dirty="0">
                <a:solidFill>
                  <a:sysClr val="windowText" lastClr="000000"/>
                </a:solidFill>
              </a:rPr>
              <a:t> involved in research study</a:t>
            </a:r>
          </a:p>
          <a:p>
            <a:pPr marL="1258888" lvl="3" indent="-344488">
              <a:buFont typeface="Arial" panose="020B0604020202020204" pitchFamily="34" charset="0"/>
              <a:buChar char="•"/>
            </a:pPr>
            <a:r>
              <a:rPr lang="en-US" sz="2400" dirty="0">
                <a:solidFill>
                  <a:sysClr val="windowText" lastClr="000000"/>
                </a:solidFill>
              </a:rPr>
              <a:t>Clinical or research personnel (not working on the study)</a:t>
            </a:r>
          </a:p>
          <a:p>
            <a:pPr marL="1258888" lvl="3" indent="-344488">
              <a:buFont typeface="Arial" panose="020B0604020202020204" pitchFamily="34" charset="0"/>
              <a:buChar char="•"/>
            </a:pPr>
            <a:r>
              <a:rPr lang="en-US" sz="2400" dirty="0">
                <a:solidFill>
                  <a:sysClr val="windowText" lastClr="000000"/>
                </a:solidFill>
              </a:rPr>
              <a:t>Participant’s relative, friend, advocate</a:t>
            </a:r>
          </a:p>
          <a:p>
            <a:pPr lvl="1"/>
            <a:endParaRPr lang="en-US" sz="2400" dirty="0"/>
          </a:p>
          <a:p>
            <a:pPr marL="800100" lvl="1" indent="-342900">
              <a:buFont typeface="Wingdings" panose="05000000000000000000" pitchFamily="2" charset="2"/>
              <a:buChar char="v"/>
            </a:pPr>
            <a:r>
              <a:rPr lang="en-US" sz="2400" b="1" dirty="0">
                <a:solidFill>
                  <a:srgbClr val="0070C0"/>
                </a:solidFill>
              </a:rPr>
              <a:t>Role of Impartial Witness: </a:t>
            </a:r>
            <a:r>
              <a:rPr lang="en-US" sz="2400" dirty="0">
                <a:solidFill>
                  <a:sysClr val="windowText" lastClr="000000"/>
                </a:solidFill>
              </a:rPr>
              <a:t>to attest that info in the ICF and any other info provided was accurately explained to, and apparently understood by, the subject/representative, and that consent was freely given</a:t>
            </a:r>
          </a:p>
        </p:txBody>
      </p:sp>
    </p:spTree>
    <p:custDataLst>
      <p:tags r:id="rId1"/>
    </p:custDataLst>
    <p:extLst>
      <p:ext uri="{BB962C8B-B14F-4D97-AF65-F5344CB8AC3E}">
        <p14:creationId xmlns:p14="http://schemas.microsoft.com/office/powerpoint/2010/main" val="196134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8</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Remote Consent Process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374753" y="1009167"/>
            <a:ext cx="11242623" cy="738664"/>
          </a:xfrm>
          <a:prstGeom prst="rect">
            <a:avLst/>
          </a:prstGeom>
        </p:spPr>
        <p:txBody>
          <a:bodyPr wrap="square">
            <a:spAutoFit/>
          </a:bodyPr>
          <a:lstStyle/>
          <a:p>
            <a:pPr lvl="2"/>
            <a:endParaRPr lang="en-US" sz="2400" dirty="0">
              <a:solidFill>
                <a:schemeClr val="accent5"/>
              </a:solidFill>
              <a:effectLst/>
            </a:endParaRPr>
          </a:p>
          <a:p>
            <a:pPr lvl="2"/>
            <a:endParaRPr lang="en-US" dirty="0">
              <a:solidFill>
                <a:schemeClr val="accent5"/>
              </a:solidFill>
              <a:effectLst/>
            </a:endParaRPr>
          </a:p>
        </p:txBody>
      </p:sp>
      <p:sp>
        <p:nvSpPr>
          <p:cNvPr id="5" name="Rectangle 4">
            <a:extLst>
              <a:ext uri="{FF2B5EF4-FFF2-40B4-BE49-F238E27FC236}">
                <a16:creationId xmlns:a16="http://schemas.microsoft.com/office/drawing/2014/main" id="{4CF11F3A-39A3-41F4-A37A-86B335186F86}"/>
              </a:ext>
            </a:extLst>
          </p:cNvPr>
          <p:cNvSpPr/>
          <p:nvPr/>
        </p:nvSpPr>
        <p:spPr>
          <a:xfrm>
            <a:off x="574624" y="1009168"/>
            <a:ext cx="10638019" cy="830997"/>
          </a:xfrm>
          <a:prstGeom prst="rect">
            <a:avLst/>
          </a:prstGeom>
        </p:spPr>
        <p:txBody>
          <a:bodyPr wrap="square">
            <a:spAutoFit/>
          </a:bodyPr>
          <a:lstStyle/>
          <a:p>
            <a:pPr lvl="1"/>
            <a:endParaRPr lang="en-US" sz="2400" dirty="0"/>
          </a:p>
          <a:p>
            <a:pPr marL="800100" lvl="1" indent="-342900">
              <a:buFont typeface="Arial" panose="020B0604020202020204" pitchFamily="34" charset="0"/>
              <a:buChar char="•"/>
            </a:pPr>
            <a:endParaRPr lang="en-US" sz="2400" dirty="0"/>
          </a:p>
        </p:txBody>
      </p:sp>
      <p:sp>
        <p:nvSpPr>
          <p:cNvPr id="3" name="Rectangle 2">
            <a:extLst>
              <a:ext uri="{FF2B5EF4-FFF2-40B4-BE49-F238E27FC236}">
                <a16:creationId xmlns:a16="http://schemas.microsoft.com/office/drawing/2014/main" id="{40C60B5F-59BB-416C-806B-CC3FAD64A9E7}"/>
              </a:ext>
            </a:extLst>
          </p:cNvPr>
          <p:cNvSpPr/>
          <p:nvPr/>
        </p:nvSpPr>
        <p:spPr>
          <a:xfrm>
            <a:off x="734518" y="1154243"/>
            <a:ext cx="10677995" cy="4708981"/>
          </a:xfrm>
          <a:prstGeom prst="rect">
            <a:avLst/>
          </a:prstGeom>
        </p:spPr>
        <p:txBody>
          <a:bodyPr wrap="square">
            <a:spAutoFit/>
          </a:bodyPr>
          <a:lstStyle/>
          <a:p>
            <a:pPr lvl="1"/>
            <a:r>
              <a:rPr lang="en-US" sz="2400" b="1" u="sng" dirty="0">
                <a:solidFill>
                  <a:srgbClr val="0070C0"/>
                </a:solidFill>
              </a:rPr>
              <a:t>IRB- Approved Waiver of Documentation of Consent</a:t>
            </a:r>
            <a:r>
              <a:rPr lang="en-US" sz="2400" b="1" dirty="0">
                <a:solidFill>
                  <a:srgbClr val="0070C0"/>
                </a:solidFill>
              </a:rPr>
              <a:t>:</a:t>
            </a:r>
          </a:p>
          <a:p>
            <a:pPr lvl="1"/>
            <a:endParaRPr lang="en-US" sz="1200" b="1" dirty="0">
              <a:solidFill>
                <a:srgbClr val="0070C0"/>
              </a:solidFill>
            </a:endParaRPr>
          </a:p>
          <a:p>
            <a:pPr marL="800100" lvl="1" indent="-342900">
              <a:buFont typeface="Wingdings" panose="05000000000000000000" pitchFamily="2" charset="2"/>
              <a:buChar char="q"/>
            </a:pPr>
            <a:r>
              <a:rPr lang="en-US" sz="2400" dirty="0"/>
              <a:t>Prior to meeting, send copy of ICF or Information Sheet via </a:t>
            </a:r>
            <a:r>
              <a:rPr lang="en-US" sz="2400" u="sng" dirty="0"/>
              <a:t>email </a:t>
            </a:r>
            <a:r>
              <a:rPr lang="en-US" sz="2400" dirty="0"/>
              <a:t>or U.S. Mail to all attendees (if research includes sensitive topics or health information, use SECURE email)</a:t>
            </a:r>
          </a:p>
          <a:p>
            <a:pPr marL="800100" lvl="1" indent="-342900">
              <a:buFont typeface="Wingdings" panose="05000000000000000000" pitchFamily="2" charset="2"/>
              <a:buChar char="q"/>
            </a:pPr>
            <a:r>
              <a:rPr lang="en-US" sz="2400" dirty="0"/>
              <a:t>Identify everyone on the call or Zoom</a:t>
            </a:r>
          </a:p>
          <a:p>
            <a:pPr marL="800100" lvl="1" indent="-342900">
              <a:buFont typeface="Wingdings" panose="05000000000000000000" pitchFamily="2" charset="2"/>
              <a:buChar char="q"/>
            </a:pPr>
            <a:r>
              <a:rPr lang="en-US" sz="2400" dirty="0"/>
              <a:t>Review and explain consent document/Information Sheet</a:t>
            </a:r>
          </a:p>
          <a:p>
            <a:pPr marL="800100" lvl="1" indent="-342900">
              <a:buFont typeface="Wingdings" panose="05000000000000000000" pitchFamily="2" charset="2"/>
              <a:buChar char="q"/>
            </a:pPr>
            <a:r>
              <a:rPr lang="en-US" sz="2400" dirty="0"/>
              <a:t>Answer participant’s questions</a:t>
            </a:r>
          </a:p>
          <a:p>
            <a:pPr marL="800100" lvl="1" indent="-342900">
              <a:buFont typeface="Wingdings" panose="05000000000000000000" pitchFamily="2" charset="2"/>
              <a:buChar char="q"/>
            </a:pPr>
            <a:r>
              <a:rPr lang="en-US" sz="2400" dirty="0"/>
              <a:t>Ask participant questions about study to confirm comprehension</a:t>
            </a:r>
          </a:p>
          <a:p>
            <a:pPr marL="800100" lvl="1" indent="-342900">
              <a:buFont typeface="Wingdings" panose="05000000000000000000" pitchFamily="2" charset="2"/>
              <a:buChar char="q"/>
            </a:pPr>
            <a:r>
              <a:rPr lang="en-US" sz="2400" dirty="0"/>
              <a:t>Ask participant if  they consent to participate/continue participation</a:t>
            </a:r>
          </a:p>
          <a:p>
            <a:pPr marL="800100" lvl="1" indent="-342900">
              <a:buFont typeface="Wingdings" panose="05000000000000000000" pitchFamily="2" charset="2"/>
              <a:buChar char="q"/>
            </a:pPr>
            <a:r>
              <a:rPr lang="en-US" sz="2400" dirty="0"/>
              <a:t>If participant agrees:</a:t>
            </a:r>
          </a:p>
          <a:p>
            <a:pPr marL="1257300" lvl="2" indent="-342900">
              <a:buFont typeface="Wingdings" panose="05000000000000000000" pitchFamily="2" charset="2"/>
              <a:buChar char="q"/>
            </a:pPr>
            <a:r>
              <a:rPr lang="en-US" sz="2400" dirty="0"/>
              <a:t> </a:t>
            </a:r>
            <a:r>
              <a:rPr lang="en-US" sz="2400" dirty="0">
                <a:solidFill>
                  <a:srgbClr val="0070C0"/>
                </a:solidFill>
              </a:rPr>
              <a:t>document that verbal consent was obtained</a:t>
            </a:r>
          </a:p>
          <a:p>
            <a:pPr marL="966788" lvl="2" indent="-504825">
              <a:buFont typeface="Wingdings" panose="05000000000000000000" pitchFamily="2" charset="2"/>
              <a:buChar char="q"/>
            </a:pPr>
            <a:r>
              <a:rPr lang="en-US" sz="2400" dirty="0"/>
              <a:t>Repeat the process for HIPAA Authorization, if applicable</a:t>
            </a:r>
            <a:endParaRPr lang="en-US" sz="2400" dirty="0">
              <a:effectLst/>
            </a:endParaRPr>
          </a:p>
        </p:txBody>
      </p:sp>
    </p:spTree>
    <p:custDataLst>
      <p:tags r:id="rId1"/>
    </p:custDataLst>
    <p:extLst>
      <p:ext uri="{BB962C8B-B14F-4D97-AF65-F5344CB8AC3E}">
        <p14:creationId xmlns:p14="http://schemas.microsoft.com/office/powerpoint/2010/main" val="138723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BD7679-F30C-4EBC-84AF-878EB0F05800}" type="slidenum">
              <a:rPr lang="en-US" smtClean="0"/>
              <a:t>9</a:t>
            </a:fld>
            <a:endParaRPr lang="en-US"/>
          </a:p>
        </p:txBody>
      </p:sp>
      <p:cxnSp>
        <p:nvCxnSpPr>
          <p:cNvPr id="13" name="Straight Connector 12"/>
          <p:cNvCxnSpPr/>
          <p:nvPr/>
        </p:nvCxnSpPr>
        <p:spPr>
          <a:xfrm flipV="1">
            <a:off x="0" y="738231"/>
            <a:ext cx="6096001" cy="15035"/>
          </a:xfrm>
          <a:prstGeom prst="line">
            <a:avLst/>
          </a:prstGeom>
          <a:ln w="57150">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sp>
        <p:nvSpPr>
          <p:cNvPr id="14" name="Rectangle 13"/>
          <p:cNvSpPr/>
          <p:nvPr/>
        </p:nvSpPr>
        <p:spPr>
          <a:xfrm>
            <a:off x="0" y="45380"/>
            <a:ext cx="12192000" cy="707886"/>
          </a:xfrm>
          <a:prstGeom prst="rect">
            <a:avLst/>
          </a:prstGeom>
        </p:spPr>
        <p:txBody>
          <a:bodyPr wrap="square">
            <a:spAutoFit/>
          </a:bodyPr>
          <a:lstStyle/>
          <a:p>
            <a:r>
              <a:rPr lang="en-US" sz="4000" b="1" dirty="0">
                <a:solidFill>
                  <a:schemeClr val="accent1"/>
                </a:solidFill>
                <a:latin typeface="Arial Black" panose="020B0A04020102020204" pitchFamily="34" charset="0"/>
              </a:rPr>
              <a:t> Greater Than Minimal Risk Studies</a:t>
            </a:r>
          </a:p>
        </p:txBody>
      </p:sp>
      <p:sp>
        <p:nvSpPr>
          <p:cNvPr id="24" name="Rectangle 23"/>
          <p:cNvSpPr/>
          <p:nvPr/>
        </p:nvSpPr>
        <p:spPr>
          <a:xfrm>
            <a:off x="2810926" y="2177551"/>
            <a:ext cx="6930846" cy="30104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2944755" y="2190433"/>
            <a:ext cx="6930845" cy="909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259" y="5982790"/>
            <a:ext cx="2083550" cy="625338"/>
          </a:xfrm>
          <a:prstGeom prst="rect">
            <a:avLst/>
          </a:prstGeom>
        </p:spPr>
      </p:pic>
      <p:sp>
        <p:nvSpPr>
          <p:cNvPr id="7" name="Rectangle 6">
            <a:extLst>
              <a:ext uri="{FF2B5EF4-FFF2-40B4-BE49-F238E27FC236}">
                <a16:creationId xmlns:a16="http://schemas.microsoft.com/office/drawing/2014/main" id="{D1E68F81-965A-4B84-9C25-B330DC889B6E}"/>
              </a:ext>
            </a:extLst>
          </p:cNvPr>
          <p:cNvSpPr/>
          <p:nvPr/>
        </p:nvSpPr>
        <p:spPr>
          <a:xfrm>
            <a:off x="554455" y="1036620"/>
            <a:ext cx="10739384" cy="4293483"/>
          </a:xfrm>
          <a:prstGeom prst="rect">
            <a:avLst/>
          </a:prstGeom>
          <a:solidFill>
            <a:schemeClr val="bg1"/>
          </a:solidFill>
        </p:spPr>
        <p:txBody>
          <a:bodyPr wrap="square">
            <a:spAutoFit/>
          </a:bodyPr>
          <a:lstStyle/>
          <a:p>
            <a:endParaRPr lang="en-US" sz="900" b="1" dirty="0">
              <a:solidFill>
                <a:schemeClr val="accent1"/>
              </a:solidFill>
              <a:latin typeface="Arial Black" panose="020B0A04020102020204" pitchFamily="34" charset="0"/>
            </a:endParaRPr>
          </a:p>
          <a:p>
            <a:r>
              <a:rPr lang="en-US" sz="2400" b="1" dirty="0">
                <a:solidFill>
                  <a:schemeClr val="accent1">
                    <a:lumMod val="75000"/>
                  </a:schemeClr>
                </a:solidFill>
              </a:rPr>
              <a:t>Submit Modification to IRB:</a:t>
            </a:r>
          </a:p>
          <a:p>
            <a:pPr lvl="2" indent="-449263">
              <a:buFont typeface="Wingdings" panose="05000000000000000000" pitchFamily="2" charset="2"/>
              <a:buChar char="q"/>
            </a:pPr>
            <a:endParaRPr lang="en-US" sz="2400" dirty="0"/>
          </a:p>
          <a:p>
            <a:pPr lvl="2" indent="-449263">
              <a:buFont typeface="Wingdings" panose="05000000000000000000" pitchFamily="2" charset="2"/>
              <a:buChar char="q"/>
            </a:pPr>
            <a:r>
              <a:rPr lang="en-US" sz="2400" dirty="0"/>
              <a:t>Add remote consent process and electronic consent to the protocol</a:t>
            </a:r>
          </a:p>
          <a:p>
            <a:pPr marL="465137" lvl="2"/>
            <a:endParaRPr lang="en-US" sz="2400" dirty="0"/>
          </a:p>
          <a:p>
            <a:pPr marL="914400" lvl="3" indent="-404813">
              <a:buFont typeface="Wingdings" panose="05000000000000000000" pitchFamily="2" charset="2"/>
              <a:buChar char="q"/>
            </a:pPr>
            <a:r>
              <a:rPr lang="en-US" sz="2400" dirty="0"/>
              <a:t>If you will not be able to obtain a signed consent document via an electronic signature or by having the participant/LAR scan and send the signed document, ensure  the ICF has a </a:t>
            </a:r>
            <a:r>
              <a:rPr lang="en-US" sz="2400" u="sng" dirty="0"/>
              <a:t>witness signature line</a:t>
            </a:r>
            <a:r>
              <a:rPr lang="en-US" sz="2400" u="sng" dirty="0">
                <a:solidFill>
                  <a:schemeClr val="accent5"/>
                </a:solidFill>
              </a:rPr>
              <a:t>.</a:t>
            </a:r>
            <a:r>
              <a:rPr lang="en-US" sz="2400" b="1" u="sng" dirty="0">
                <a:solidFill>
                  <a:schemeClr val="accent5"/>
                </a:solidFill>
              </a:rPr>
              <a:t> </a:t>
            </a:r>
          </a:p>
          <a:p>
            <a:pPr marL="465137" lvl="2"/>
            <a:endParaRPr lang="en-US" sz="2400" dirty="0"/>
          </a:p>
          <a:p>
            <a:pPr lvl="1" indent="-457200"/>
            <a:endParaRPr lang="en-US" sz="2400" b="1" dirty="0">
              <a:solidFill>
                <a:schemeClr val="accent1">
                  <a:lumMod val="75000"/>
                </a:schemeClr>
              </a:solidFill>
            </a:endParaRPr>
          </a:p>
          <a:p>
            <a:pPr marL="509587" lvl="2"/>
            <a:endParaRPr lang="en-US" sz="2400" dirty="0"/>
          </a:p>
          <a:p>
            <a:pPr lvl="3"/>
            <a:endParaRPr lang="en-US" sz="2400" dirty="0"/>
          </a:p>
        </p:txBody>
      </p:sp>
      <p:sp>
        <p:nvSpPr>
          <p:cNvPr id="4" name="Arrow: Right 3">
            <a:extLst>
              <a:ext uri="{FF2B5EF4-FFF2-40B4-BE49-F238E27FC236}">
                <a16:creationId xmlns:a16="http://schemas.microsoft.com/office/drawing/2014/main" id="{579822A6-ABB1-4BB8-852B-75F6BA484720}"/>
              </a:ext>
            </a:extLst>
          </p:cNvPr>
          <p:cNvSpPr/>
          <p:nvPr/>
        </p:nvSpPr>
        <p:spPr>
          <a:xfrm>
            <a:off x="5037281" y="4211686"/>
            <a:ext cx="4944919" cy="1771103"/>
          </a:xfrm>
          <a:prstGeom prst="rightArrow">
            <a:avLst/>
          </a:prstGeom>
          <a:solidFill>
            <a:schemeClr val="bg1"/>
          </a:solidFill>
          <a:ln>
            <a:solidFill>
              <a:schemeClr val="accent6"/>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09587" lvl="2"/>
            <a:r>
              <a:rPr lang="en-US" sz="2800" b="1" dirty="0">
                <a:solidFill>
                  <a:schemeClr val="accent6"/>
                </a:solidFill>
              </a:rPr>
              <a:t>Wait for IRB approval</a:t>
            </a:r>
          </a:p>
        </p:txBody>
      </p:sp>
    </p:spTree>
    <p:custDataLst>
      <p:tags r:id="rId1"/>
    </p:custDataLst>
    <p:extLst>
      <p:ext uri="{BB962C8B-B14F-4D97-AF65-F5344CB8AC3E}">
        <p14:creationId xmlns:p14="http://schemas.microsoft.com/office/powerpoint/2010/main" val="367000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 Compliance for Human Research June 2016</Template>
  <TotalTime>23047</TotalTime>
  <Words>1553</Words>
  <Application>Microsoft Office PowerPoint</Application>
  <PresentationFormat>Widescreen</PresentationFormat>
  <Paragraphs>208</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Calibri</vt:lpstr>
      <vt:lpstr>Calibri Light</vt:lpstr>
      <vt:lpstr>Courier New</vt:lpstr>
      <vt:lpstr>Helvetica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MIAMI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 Compliance for Human Research</dc:title>
  <dc:creator>Kamar, Emil A.</dc:creator>
  <cp:lastModifiedBy>Miletic, Helen</cp:lastModifiedBy>
  <cp:revision>308</cp:revision>
  <cp:lastPrinted>2018-10-05T15:35:43Z</cp:lastPrinted>
  <dcterms:created xsi:type="dcterms:W3CDTF">2016-06-29T12:42:49Z</dcterms:created>
  <dcterms:modified xsi:type="dcterms:W3CDTF">2020-10-15T17:01:04Z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DF534271-B16B-41CB-A0A9-BACB8A358C4D</vt:lpwstr>
  </property>
  <property fmtid="{D5CDD505-2E9C-101B-9397-08002B2CF9AE}" pid="3" name="ArticulatePath">
    <vt:lpwstr>Remote and Electronic Consent 01 Oct 2020</vt:lpwstr>
  </property>
</Properties>
</file>